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4" r:id="rId3"/>
    <p:sldId id="256" r:id="rId4"/>
    <p:sldId id="257" r:id="rId5"/>
    <p:sldId id="259" r:id="rId6"/>
    <p:sldId id="260" r:id="rId7"/>
    <p:sldId id="263" r:id="rId8"/>
    <p:sldId id="261" r:id="rId9"/>
    <p:sldId id="262"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C16EF8-88DF-47B2-BFFD-583F2F92D752}"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6547370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C16EF8-88DF-47B2-BFFD-583F2F92D752}"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1519393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C16EF8-88DF-47B2-BFFD-583F2F92D752}"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1234114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C16EF8-88DF-47B2-BFFD-583F2F92D752}"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1494540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C16EF8-88DF-47B2-BFFD-583F2F92D752}"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2039693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C16EF8-88DF-47B2-BFFD-583F2F92D752}"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264445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16EF8-88DF-47B2-BFFD-583F2F92D752}"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1447173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C16EF8-88DF-47B2-BFFD-583F2F92D752}"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859392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C16EF8-88DF-47B2-BFFD-583F2F92D752}"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2568283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C16EF8-88DF-47B2-BFFD-583F2F92D752}"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773546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C16EF8-88DF-47B2-BFFD-583F2F92D752}"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12B6-403B-45A1-A6BA-2C7DBDC407B1}" type="slidenum">
              <a:rPr lang="en-GB" smtClean="0"/>
              <a:t>‹#›</a:t>
            </a:fld>
            <a:endParaRPr lang="en-GB"/>
          </a:p>
        </p:txBody>
      </p:sp>
    </p:spTree>
    <p:extLst>
      <p:ext uri="{BB962C8B-B14F-4D97-AF65-F5344CB8AC3E}">
        <p14:creationId xmlns:p14="http://schemas.microsoft.com/office/powerpoint/2010/main" val="271675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C16EF8-88DF-47B2-BFFD-583F2F92D752}" type="datetimeFigureOut">
              <a:rPr lang="en-GB" smtClean="0"/>
              <a:t>07/06/2020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0812B6-403B-45A1-A6BA-2C7DBDC407B1}" type="slidenum">
              <a:rPr lang="en-GB" smtClean="0"/>
              <a:t>‹#›</a:t>
            </a:fld>
            <a:endParaRPr lang="en-GB"/>
          </a:p>
        </p:txBody>
      </p:sp>
    </p:spTree>
    <p:extLst>
      <p:ext uri="{BB962C8B-B14F-4D97-AF65-F5344CB8AC3E}">
        <p14:creationId xmlns:p14="http://schemas.microsoft.com/office/powerpoint/2010/main" val="3422209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uk/maps" TargetMode="Externa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ravelsouthyorkshire.com/megatravelpass/" TargetMode="Externa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15888"/>
            <a:ext cx="8834437" cy="662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Box 2"/>
          <p:cNvSpPr txBox="1">
            <a:spLocks noChangeArrowheads="1"/>
          </p:cNvSpPr>
          <p:nvPr/>
        </p:nvSpPr>
        <p:spPr bwMode="auto">
          <a:xfrm>
            <a:off x="323528" y="2132856"/>
            <a:ext cx="2552700" cy="10287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600" b="1" dirty="0">
                <a:effectLst/>
                <a:latin typeface="Comic Sans MS"/>
                <a:ea typeface="Calibri"/>
                <a:cs typeface="Times New Roman"/>
              </a:rPr>
              <a:t>At this time of year, we would normally be busy in schools delivering our transition session </a:t>
            </a:r>
            <a:endParaRPr lang="en-GB" sz="1400" dirty="0">
              <a:effectLst/>
              <a:latin typeface="Calibri"/>
              <a:ea typeface="Calibri"/>
              <a:cs typeface="Times New Roman"/>
            </a:endParaRPr>
          </a:p>
        </p:txBody>
      </p:sp>
      <p:sp>
        <p:nvSpPr>
          <p:cNvPr id="4" name="Text Box 2"/>
          <p:cNvSpPr txBox="1">
            <a:spLocks noChangeArrowheads="1"/>
          </p:cNvSpPr>
          <p:nvPr/>
        </p:nvSpPr>
        <p:spPr bwMode="auto">
          <a:xfrm>
            <a:off x="2002920" y="4293096"/>
            <a:ext cx="3433176" cy="1611808"/>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600" b="1" dirty="0" smtClean="0">
                <a:latin typeface="Comic Sans MS"/>
                <a:ea typeface="Calibri"/>
                <a:cs typeface="Times New Roman"/>
              </a:rPr>
              <a:t>Alongside</a:t>
            </a:r>
            <a:r>
              <a:rPr lang="en-GB" sz="1600" b="1" dirty="0" smtClean="0">
                <a:effectLst/>
                <a:latin typeface="Comic Sans MS"/>
                <a:ea typeface="Calibri"/>
                <a:cs typeface="Times New Roman"/>
              </a:rPr>
              <a:t> </a:t>
            </a:r>
            <a:r>
              <a:rPr lang="en-GB" sz="1600" b="1" dirty="0">
                <a:effectLst/>
                <a:latin typeface="Comic Sans MS"/>
                <a:ea typeface="Calibri"/>
                <a:cs typeface="Times New Roman"/>
              </a:rPr>
              <a:t>our Y6 pupil, </a:t>
            </a:r>
            <a:r>
              <a:rPr lang="en-GB" sz="1600" b="1" dirty="0" smtClean="0">
                <a:effectLst/>
                <a:latin typeface="Comic Sans MS"/>
                <a:ea typeface="Calibri"/>
                <a:cs typeface="Times New Roman"/>
              </a:rPr>
              <a:t>Jessie, we </a:t>
            </a:r>
            <a:r>
              <a:rPr lang="en-GB" sz="1600" b="1" dirty="0">
                <a:effectLst/>
                <a:latin typeface="Comic Sans MS"/>
                <a:ea typeface="Calibri"/>
                <a:cs typeface="Times New Roman"/>
              </a:rPr>
              <a:t>will be looking at the topics she needs to think about for her new journey to her new school.</a:t>
            </a:r>
            <a:endParaRPr lang="en-GB" sz="1400" dirty="0">
              <a:effectLst/>
              <a:latin typeface="Calibri"/>
              <a:ea typeface="Calibri"/>
              <a:cs typeface="Times New Roman"/>
            </a:endParaRPr>
          </a:p>
          <a:p>
            <a:pPr>
              <a:lnSpc>
                <a:spcPct val="115000"/>
              </a:lnSpc>
              <a:spcAft>
                <a:spcPts val="1000"/>
              </a:spcAft>
            </a:pPr>
            <a:r>
              <a:rPr lang="en-GB" sz="1200" b="1" dirty="0">
                <a:effectLst/>
                <a:latin typeface="Comic Sans MS"/>
                <a:ea typeface="Calibri"/>
                <a:cs typeface="Times New Roman"/>
              </a:rPr>
              <a:t> </a:t>
            </a:r>
            <a:endParaRPr lang="en-GB" sz="1100" dirty="0">
              <a:effectLst/>
              <a:latin typeface="Calibri"/>
              <a:ea typeface="Calibri"/>
              <a:cs typeface="Times New Roman"/>
            </a:endParaRPr>
          </a:p>
        </p:txBody>
      </p:sp>
      <p:sp>
        <p:nvSpPr>
          <p:cNvPr id="5" name="Text Box 2"/>
          <p:cNvSpPr txBox="1">
            <a:spLocks noChangeArrowheads="1"/>
          </p:cNvSpPr>
          <p:nvPr/>
        </p:nvSpPr>
        <p:spPr bwMode="auto">
          <a:xfrm>
            <a:off x="5404056" y="5373216"/>
            <a:ext cx="3488423" cy="6477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600" b="1" dirty="0">
                <a:effectLst/>
                <a:latin typeface="Comic Sans MS"/>
                <a:ea typeface="Calibri"/>
                <a:cs typeface="Times New Roman"/>
              </a:rPr>
              <a:t>Take a look at what Jessie finds out – maybe you will pick up some tips </a:t>
            </a:r>
            <a:r>
              <a:rPr lang="en-GB" sz="1600" b="1" dirty="0">
                <a:effectLst/>
                <a:latin typeface="Comic Sans MS"/>
                <a:ea typeface="Calibri"/>
                <a:cs typeface="Times New Roman"/>
                <a:sym typeface="Wingdings"/>
              </a:rPr>
              <a:t></a:t>
            </a:r>
            <a:endParaRPr lang="en-GB" sz="1400" dirty="0">
              <a:effectLst/>
              <a:latin typeface="Calibri"/>
              <a:ea typeface="Calibri"/>
              <a:cs typeface="Times New Roman"/>
            </a:endParaRPr>
          </a:p>
        </p:txBody>
      </p:sp>
    </p:spTree>
    <p:extLst>
      <p:ext uri="{BB962C8B-B14F-4D97-AF65-F5344CB8AC3E}">
        <p14:creationId xmlns:p14="http://schemas.microsoft.com/office/powerpoint/2010/main" val="3890534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116632"/>
            <a:ext cx="8889148" cy="1323439"/>
          </a:xfrm>
          <a:prstGeom prst="rect">
            <a:avLst/>
          </a:prstGeom>
          <a:noFill/>
        </p:spPr>
        <p:txBody>
          <a:bodyPr wrap="square" rtlCol="0">
            <a:spAutoFit/>
          </a:bodyPr>
          <a:lstStyle/>
          <a:p>
            <a:r>
              <a:rPr lang="en-GB" sz="1600" dirty="0" smtClean="0">
                <a:latin typeface="Comic Sans MS" panose="030F0702030302020204" pitchFamily="66" charset="0"/>
              </a:rPr>
              <a:t>As you can see from the graph, every year we see a spike in child casualties at 11yrs, coinciding with their transition up to secondary school.</a:t>
            </a:r>
          </a:p>
          <a:p>
            <a:endParaRPr lang="en-GB" sz="1600" dirty="0">
              <a:latin typeface="Comic Sans MS" panose="030F0702030302020204" pitchFamily="66" charset="0"/>
            </a:endParaRPr>
          </a:p>
          <a:p>
            <a:r>
              <a:rPr lang="en-GB" sz="1600" dirty="0" smtClean="0">
                <a:latin typeface="Comic Sans MS" panose="030F0702030302020204" pitchFamily="66" charset="0"/>
              </a:rPr>
              <a:t>This could be due to a number of reasons = new independence, distractions, new journeys…………………………so please remember to stay alert &amp; aware</a:t>
            </a:r>
            <a:endParaRPr lang="en-GB" sz="1600" dirty="0">
              <a:latin typeface="Comic Sans MS" panose="030F0702030302020204" pitchFamily="66" charset="0"/>
            </a:endParaRPr>
          </a:p>
        </p:txBody>
      </p:sp>
      <p:pic>
        <p:nvPicPr>
          <p:cNvPr id="5" name="Picture 4">
            <a:extLst>
              <a:ext uri="{FF2B5EF4-FFF2-40B4-BE49-F238E27FC236}">
                <a16:creationId xmlns="" xmlns:a16="http://schemas.microsoft.com/office/drawing/2014/main" id="{01E771C4-EF70-4FB2-80A0-53CCF1B73F93}"/>
              </a:ext>
            </a:extLst>
          </p:cNvPr>
          <p:cNvPicPr>
            <a:picLocks noChangeAspect="1"/>
          </p:cNvPicPr>
          <p:nvPr/>
        </p:nvPicPr>
        <p:blipFill rotWithShape="1">
          <a:blip r:embed="rId2"/>
          <a:srcRect l="1550"/>
          <a:stretch/>
        </p:blipFill>
        <p:spPr>
          <a:xfrm>
            <a:off x="35496" y="1700808"/>
            <a:ext cx="9033164" cy="4851279"/>
          </a:xfrm>
          <a:prstGeom prst="rect">
            <a:avLst/>
          </a:prstGeom>
        </p:spPr>
      </p:pic>
    </p:spTree>
    <p:extLst>
      <p:ext uri="{BB962C8B-B14F-4D97-AF65-F5344CB8AC3E}">
        <p14:creationId xmlns:p14="http://schemas.microsoft.com/office/powerpoint/2010/main" val="3710613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b="4824"/>
          <a:stretch/>
        </p:blipFill>
        <p:spPr bwMode="auto">
          <a:xfrm>
            <a:off x="582295" y="567055"/>
            <a:ext cx="7979410" cy="5723890"/>
          </a:xfrm>
          <a:prstGeom prst="rect">
            <a:avLst/>
          </a:prstGeom>
          <a:noFill/>
          <a:ln>
            <a:noFill/>
          </a:ln>
          <a:extLst>
            <a:ext uri="{53640926-AAD7-44D8-BBD7-CCE9431645EC}">
              <a14:shadowObscured xmlns:a14="http://schemas.microsoft.com/office/drawing/2010/main"/>
            </a:ext>
          </a:extLst>
        </p:spPr>
      </p:pic>
      <p:sp>
        <p:nvSpPr>
          <p:cNvPr id="5" name="Text Box 2"/>
          <p:cNvSpPr txBox="1">
            <a:spLocks noChangeArrowheads="1"/>
          </p:cNvSpPr>
          <p:nvPr/>
        </p:nvSpPr>
        <p:spPr bwMode="auto">
          <a:xfrm>
            <a:off x="1331640" y="692696"/>
            <a:ext cx="4464496" cy="941796"/>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600" dirty="0">
                <a:effectLst/>
                <a:latin typeface="Comic Sans MS"/>
                <a:ea typeface="Calibri"/>
                <a:cs typeface="Times New Roman"/>
              </a:rPr>
              <a:t>The journey to secondary school may be a lot different to the journey you now take to primary school………………………</a:t>
            </a:r>
            <a:endParaRPr lang="en-GB" sz="1600" dirty="0">
              <a:effectLst/>
              <a:latin typeface="Calibri"/>
              <a:ea typeface="Calibri"/>
              <a:cs typeface="Times New Roman"/>
            </a:endParaRPr>
          </a:p>
        </p:txBody>
      </p:sp>
      <p:sp>
        <p:nvSpPr>
          <p:cNvPr id="6" name="Text Box 2"/>
          <p:cNvSpPr txBox="1">
            <a:spLocks noChangeArrowheads="1"/>
          </p:cNvSpPr>
          <p:nvPr/>
        </p:nvSpPr>
        <p:spPr bwMode="auto">
          <a:xfrm>
            <a:off x="6127576" y="1518295"/>
            <a:ext cx="1828800" cy="1190625"/>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100" dirty="0">
                <a:effectLst/>
                <a:latin typeface="Comic Sans MS"/>
                <a:ea typeface="Calibri"/>
                <a:cs typeface="Times New Roman"/>
              </a:rPr>
              <a:t>So Jessie started to think about her new secondary school and how she would get there………………………..</a:t>
            </a:r>
            <a:endParaRPr lang="en-GB" sz="1100" dirty="0">
              <a:effectLst/>
              <a:latin typeface="Calibri"/>
              <a:ea typeface="Calibri"/>
              <a:cs typeface="Times New Roman"/>
            </a:endParaRPr>
          </a:p>
        </p:txBody>
      </p:sp>
      <p:sp>
        <p:nvSpPr>
          <p:cNvPr id="7" name="Text Box 2"/>
          <p:cNvSpPr txBox="1">
            <a:spLocks noChangeArrowheads="1"/>
          </p:cNvSpPr>
          <p:nvPr/>
        </p:nvSpPr>
        <p:spPr bwMode="auto">
          <a:xfrm>
            <a:off x="582295" y="4268316"/>
            <a:ext cx="3413641" cy="11049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600" b="1" dirty="0">
                <a:effectLst/>
                <a:latin typeface="Comic Sans MS"/>
                <a:ea typeface="Calibri"/>
                <a:cs typeface="Times New Roman"/>
              </a:rPr>
              <a:t>Things to think about:</a:t>
            </a:r>
            <a:endParaRPr lang="en-GB" sz="1600" dirty="0">
              <a:effectLst/>
              <a:latin typeface="Calibri"/>
              <a:ea typeface="Calibri"/>
              <a:cs typeface="Times New Roman"/>
            </a:endParaRPr>
          </a:p>
          <a:p>
            <a:pPr marL="342900" lvl="0" indent="-342900">
              <a:lnSpc>
                <a:spcPct val="115000"/>
              </a:lnSpc>
              <a:spcAft>
                <a:spcPts val="0"/>
              </a:spcAft>
              <a:buFont typeface="Wingdings"/>
              <a:buChar char=""/>
            </a:pPr>
            <a:r>
              <a:rPr lang="en-GB" sz="1600" b="1" dirty="0">
                <a:effectLst/>
                <a:latin typeface="Comic Sans MS"/>
                <a:ea typeface="Calibri"/>
                <a:cs typeface="Times New Roman"/>
              </a:rPr>
              <a:t>Where is my secondary school?</a:t>
            </a:r>
            <a:endParaRPr lang="en-GB" sz="1600" dirty="0">
              <a:effectLst/>
              <a:latin typeface="Calibri"/>
              <a:ea typeface="Calibri"/>
              <a:cs typeface="Times New Roman"/>
            </a:endParaRPr>
          </a:p>
          <a:p>
            <a:pPr marL="342900" lvl="0" indent="-342900">
              <a:lnSpc>
                <a:spcPct val="115000"/>
              </a:lnSpc>
              <a:spcAft>
                <a:spcPts val="0"/>
              </a:spcAft>
              <a:buFont typeface="Wingdings"/>
              <a:buChar char=""/>
            </a:pPr>
            <a:r>
              <a:rPr lang="en-GB" sz="1600" b="1" dirty="0">
                <a:effectLst/>
                <a:latin typeface="Comic Sans MS"/>
                <a:ea typeface="Calibri"/>
                <a:cs typeface="Times New Roman"/>
              </a:rPr>
              <a:t>Which route will I take?</a:t>
            </a:r>
            <a:endParaRPr lang="en-GB" sz="1600" dirty="0">
              <a:effectLst/>
              <a:latin typeface="Calibri"/>
              <a:ea typeface="Calibri"/>
              <a:cs typeface="Times New Roman"/>
            </a:endParaRPr>
          </a:p>
          <a:p>
            <a:pPr marL="342900" lvl="0" indent="-342900">
              <a:lnSpc>
                <a:spcPct val="115000"/>
              </a:lnSpc>
              <a:spcAft>
                <a:spcPts val="1000"/>
              </a:spcAft>
              <a:buFont typeface="Wingdings"/>
              <a:buChar char=""/>
            </a:pPr>
            <a:r>
              <a:rPr lang="en-GB" sz="1600" b="1" dirty="0">
                <a:effectLst/>
                <a:latin typeface="Comic Sans MS"/>
                <a:ea typeface="Calibri"/>
                <a:cs typeface="Times New Roman"/>
              </a:rPr>
              <a:t>How will I travel to </a:t>
            </a:r>
            <a:r>
              <a:rPr lang="en-GB" sz="1600" b="1" dirty="0" smtClean="0">
                <a:effectLst/>
                <a:latin typeface="Comic Sans MS"/>
                <a:ea typeface="Calibri"/>
                <a:cs typeface="Times New Roman"/>
              </a:rPr>
              <a:t>school</a:t>
            </a:r>
            <a:r>
              <a:rPr lang="en-GB" sz="1600" b="1" dirty="0">
                <a:latin typeface="Comic Sans MS"/>
                <a:ea typeface="Calibri"/>
                <a:cs typeface="Times New Roman"/>
              </a:rPr>
              <a:t>?</a:t>
            </a:r>
            <a:endParaRPr lang="en-GB" sz="1100" dirty="0">
              <a:effectLst/>
              <a:latin typeface="Calibri"/>
              <a:ea typeface="Calibri"/>
              <a:cs typeface="Times New Roman"/>
            </a:endParaRPr>
          </a:p>
        </p:txBody>
      </p:sp>
      <p:sp>
        <p:nvSpPr>
          <p:cNvPr id="9" name="Text Box 2"/>
          <p:cNvSpPr txBox="1">
            <a:spLocks noChangeArrowheads="1"/>
          </p:cNvSpPr>
          <p:nvPr/>
        </p:nvSpPr>
        <p:spPr bwMode="auto">
          <a:xfrm>
            <a:off x="4875963" y="4149080"/>
            <a:ext cx="3667125" cy="17526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600" b="1" dirty="0">
                <a:effectLst/>
                <a:latin typeface="Comic Sans MS"/>
                <a:ea typeface="Calibri"/>
                <a:cs typeface="Times New Roman"/>
              </a:rPr>
              <a:t>Why not take this ‘lock down’ opportunity to plan your route to secondary school and if you can have a trial run to work out the best and safest way to school and see how long it takes </a:t>
            </a:r>
            <a:r>
              <a:rPr lang="en-GB" sz="1600" b="1" dirty="0" smtClean="0">
                <a:effectLst/>
                <a:latin typeface="Comic Sans MS"/>
                <a:ea typeface="Calibri"/>
                <a:cs typeface="Times New Roman"/>
              </a:rPr>
              <a:t>you</a:t>
            </a:r>
            <a:endParaRPr lang="en-GB" sz="1600" dirty="0">
              <a:effectLst/>
              <a:latin typeface="Calibri"/>
              <a:ea typeface="Calibri"/>
              <a:cs typeface="Times New Roman"/>
            </a:endParaRPr>
          </a:p>
          <a:p>
            <a:pPr>
              <a:lnSpc>
                <a:spcPct val="115000"/>
              </a:lnSpc>
              <a:spcAft>
                <a:spcPts val="1000"/>
              </a:spcAft>
            </a:pPr>
            <a:r>
              <a:rPr lang="en-GB" sz="1600" b="1" dirty="0">
                <a:effectLst/>
                <a:latin typeface="Comic Sans MS"/>
                <a:ea typeface="Calibri"/>
                <a:cs typeface="Times New Roman"/>
              </a:rPr>
              <a:t>Check out   </a:t>
            </a:r>
            <a:r>
              <a:rPr lang="en-GB" sz="1600" b="1" u="sng" dirty="0">
                <a:solidFill>
                  <a:srgbClr val="0000FF"/>
                </a:solidFill>
                <a:effectLst/>
                <a:latin typeface="Calibri"/>
                <a:ea typeface="Calibri"/>
                <a:cs typeface="Times New Roman"/>
                <a:hlinkClick r:id="rId3"/>
              </a:rPr>
              <a:t>https://www.google.co.uk/maps</a:t>
            </a:r>
            <a:endParaRPr lang="en-GB" sz="1600" dirty="0">
              <a:effectLst/>
              <a:latin typeface="Calibri"/>
              <a:ea typeface="Calibri"/>
              <a:cs typeface="Times New Roman"/>
            </a:endParaRPr>
          </a:p>
          <a:p>
            <a:pPr>
              <a:lnSpc>
                <a:spcPct val="115000"/>
              </a:lnSpc>
              <a:spcAft>
                <a:spcPts val="1000"/>
              </a:spcAft>
            </a:pPr>
            <a:r>
              <a:rPr lang="en-GB" sz="1100" dirty="0">
                <a:effectLst/>
                <a:latin typeface="Calibri"/>
                <a:ea typeface="Calibri"/>
                <a:cs typeface="Times New Roman"/>
              </a:rPr>
              <a:t> </a:t>
            </a:r>
          </a:p>
          <a:p>
            <a:pPr>
              <a:lnSpc>
                <a:spcPct val="115000"/>
              </a:lnSpc>
              <a:spcAft>
                <a:spcPts val="1000"/>
              </a:spcAft>
            </a:pPr>
            <a:r>
              <a:rPr lang="en-GB" sz="1100" dirty="0">
                <a:effectLst/>
                <a:latin typeface="Calibri"/>
                <a:ea typeface="Calibri"/>
                <a:cs typeface="Times New Roman"/>
              </a:rPr>
              <a:t> </a:t>
            </a:r>
          </a:p>
          <a:p>
            <a:pPr>
              <a:lnSpc>
                <a:spcPct val="115000"/>
              </a:lnSpc>
              <a:spcAft>
                <a:spcPts val="1000"/>
              </a:spcAft>
            </a:pPr>
            <a:r>
              <a:rPr lang="en-GB" sz="1100" b="1" dirty="0">
                <a:effectLst/>
                <a:latin typeface="Comic Sans MS"/>
                <a:ea typeface="Calibri"/>
                <a:cs typeface="Times New Roman"/>
              </a:rPr>
              <a:t> </a:t>
            </a:r>
            <a:endParaRPr lang="en-GB" sz="1100" dirty="0">
              <a:effectLst/>
              <a:latin typeface="Calibri"/>
              <a:ea typeface="Calibri"/>
              <a:cs typeface="Times New Roman"/>
            </a:endParaRPr>
          </a:p>
        </p:txBody>
      </p:sp>
    </p:spTree>
    <p:extLst>
      <p:ext uri="{BB962C8B-B14F-4D97-AF65-F5344CB8AC3E}">
        <p14:creationId xmlns:p14="http://schemas.microsoft.com/office/powerpoint/2010/main" val="3473033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395536" y="188640"/>
            <a:ext cx="7632848" cy="66675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600" b="1" dirty="0">
                <a:effectLst/>
                <a:latin typeface="Comic Sans MS"/>
                <a:ea typeface="Calibri"/>
                <a:cs typeface="Times New Roman"/>
              </a:rPr>
              <a:t>How am I going to travel to school? – things to think about</a:t>
            </a:r>
            <a:endParaRPr lang="en-GB" sz="1200" dirty="0">
              <a:effectLst/>
              <a:latin typeface="Calibri"/>
              <a:ea typeface="Calibri"/>
              <a:cs typeface="Times New Roman"/>
            </a:endParaRPr>
          </a:p>
        </p:txBody>
      </p:sp>
      <p:pic>
        <p:nvPicPr>
          <p:cNvPr id="4" name="Picture 3"/>
          <p:cNvPicPr/>
          <p:nvPr/>
        </p:nvPicPr>
        <p:blipFill rotWithShape="1">
          <a:blip r:embed="rId2"/>
          <a:srcRect l="3884" r="5541" b="6675"/>
          <a:stretch/>
        </p:blipFill>
        <p:spPr>
          <a:xfrm>
            <a:off x="409002" y="666031"/>
            <a:ext cx="1169670" cy="2051685"/>
          </a:xfrm>
          <a:prstGeom prst="rect">
            <a:avLst/>
          </a:prstGeom>
          <a:ln>
            <a:noFill/>
          </a:ln>
          <a:effectLst>
            <a:softEdge rad="112500"/>
          </a:effectLst>
        </p:spPr>
      </p:pic>
      <p:sp>
        <p:nvSpPr>
          <p:cNvPr id="5" name="Text Box 2"/>
          <p:cNvSpPr txBox="1">
            <a:spLocks noChangeArrowheads="1"/>
          </p:cNvSpPr>
          <p:nvPr/>
        </p:nvSpPr>
        <p:spPr bwMode="auto">
          <a:xfrm>
            <a:off x="1475656" y="1052736"/>
            <a:ext cx="4343400" cy="1196546"/>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400" dirty="0">
                <a:effectLst/>
                <a:latin typeface="Comic Sans MS"/>
                <a:ea typeface="Calibri"/>
                <a:cs typeface="Times New Roman"/>
              </a:rPr>
              <a:t>Travelling in the car to school may be convenient – but is it environmentally friendly?  </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If you are in the car always remember to put on the  seatbelt……. It is the law!</a:t>
            </a:r>
            <a:endParaRPr lang="en-GB" sz="1400" dirty="0">
              <a:effectLst/>
              <a:latin typeface="Calibri"/>
              <a:ea typeface="Calibri"/>
              <a:cs typeface="Times New Roman"/>
            </a:endParaRPr>
          </a:p>
        </p:txBody>
      </p:sp>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a:xfrm>
            <a:off x="179512" y="2781538"/>
            <a:ext cx="1523365" cy="1799590"/>
          </a:xfrm>
          <a:prstGeom prst="rect">
            <a:avLst/>
          </a:prstGeom>
        </p:spPr>
      </p:pic>
      <p:sp>
        <p:nvSpPr>
          <p:cNvPr id="7" name="Text Box 2"/>
          <p:cNvSpPr txBox="1">
            <a:spLocks noChangeArrowheads="1"/>
          </p:cNvSpPr>
          <p:nvPr/>
        </p:nvSpPr>
        <p:spPr bwMode="auto">
          <a:xfrm>
            <a:off x="1763688" y="2924944"/>
            <a:ext cx="5688632" cy="1715854"/>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400" dirty="0">
                <a:effectLst/>
                <a:latin typeface="Comic Sans MS"/>
                <a:ea typeface="Calibri"/>
                <a:cs typeface="Times New Roman"/>
              </a:rPr>
              <a:t>Walking to school is a healthy option and you can meet your friends to walk together.</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Remember – the shortest way isn’t always the safest.</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Also remember – not to be distracted as you are walking.</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Remember to use the Green Cross Code (stop, </a:t>
            </a:r>
            <a:r>
              <a:rPr lang="en-GB" sz="1400" dirty="0" smtClean="0">
                <a:effectLst/>
                <a:latin typeface="Comic Sans MS"/>
                <a:ea typeface="Calibri"/>
                <a:cs typeface="Times New Roman"/>
              </a:rPr>
              <a:t>look, </a:t>
            </a:r>
            <a:r>
              <a:rPr lang="en-GB" sz="1400" dirty="0">
                <a:effectLst/>
                <a:latin typeface="Comic Sans MS"/>
                <a:ea typeface="Calibri"/>
                <a:cs typeface="Times New Roman"/>
              </a:rPr>
              <a:t>listen)</a:t>
            </a:r>
            <a:endParaRPr lang="en-GB" sz="1400" dirty="0">
              <a:effectLst/>
              <a:latin typeface="Calibri"/>
              <a:ea typeface="Calibri"/>
              <a:cs typeface="Times New Roman"/>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004" y="4935315"/>
            <a:ext cx="1554163" cy="176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 Box 2"/>
          <p:cNvSpPr txBox="1">
            <a:spLocks noChangeArrowheads="1"/>
          </p:cNvSpPr>
          <p:nvPr/>
        </p:nvSpPr>
        <p:spPr bwMode="auto">
          <a:xfrm>
            <a:off x="2051720" y="5081746"/>
            <a:ext cx="5143103" cy="1587614"/>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400" dirty="0">
                <a:effectLst/>
                <a:latin typeface="Comic Sans MS"/>
                <a:ea typeface="Calibri"/>
                <a:cs typeface="Times New Roman"/>
              </a:rPr>
              <a:t>Cycling to school is another healthy option.</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Remember your safety – wear something bright &amp; reflective and remember your helmet!</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Think about what you have to carry to school – don’t have bags hanging from the handlebars!!!</a:t>
            </a:r>
            <a:endParaRPr lang="en-GB" sz="1400" dirty="0">
              <a:effectLst/>
              <a:latin typeface="Calibri"/>
              <a:ea typeface="Calibri"/>
              <a:cs typeface="Times New Roman"/>
            </a:endParaRPr>
          </a:p>
        </p:txBody>
      </p:sp>
    </p:spTree>
    <p:extLst>
      <p:ext uri="{BB962C8B-B14F-4D97-AF65-F5344CB8AC3E}">
        <p14:creationId xmlns:p14="http://schemas.microsoft.com/office/powerpoint/2010/main" val="1890461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2940" y="2656059"/>
            <a:ext cx="6051116" cy="3539430"/>
          </a:xfrm>
          <a:prstGeom prst="rect">
            <a:avLst/>
          </a:prstGeom>
        </p:spPr>
        <p:txBody>
          <a:bodyPr wrap="square">
            <a:spAutoFit/>
          </a:bodyPr>
          <a:lstStyle/>
          <a:p>
            <a:r>
              <a:rPr lang="en-GB" sz="1600" b="1" dirty="0"/>
              <a:t>Have you got yours yet??....................</a:t>
            </a:r>
            <a:endParaRPr lang="en-GB" sz="1600" dirty="0"/>
          </a:p>
          <a:p>
            <a:r>
              <a:rPr lang="en-GB" sz="1600" b="1" dirty="0"/>
              <a:t>The </a:t>
            </a:r>
            <a:r>
              <a:rPr lang="en-GB" sz="1600" b="1" dirty="0" err="1"/>
              <a:t>MegaTravel</a:t>
            </a:r>
            <a:r>
              <a:rPr lang="en-GB" sz="1600" b="1" dirty="0"/>
              <a:t> Pass.        Get it online, save all the time! </a:t>
            </a:r>
            <a:endParaRPr lang="en-GB" sz="1600" dirty="0"/>
          </a:p>
          <a:p>
            <a:r>
              <a:rPr lang="en-GB" sz="1600" dirty="0"/>
              <a:t>If you live in South Yorkshire and you’re under 16 years old you can apply for a </a:t>
            </a:r>
            <a:r>
              <a:rPr lang="en-GB" sz="1600" dirty="0" err="1"/>
              <a:t>MegaTravel</a:t>
            </a:r>
            <a:r>
              <a:rPr lang="en-GB" sz="1600" dirty="0"/>
              <a:t> Pass, which gives you concessionary travel on the bus, tram or train in South Yorkshire.</a:t>
            </a:r>
          </a:p>
          <a:p>
            <a:r>
              <a:rPr lang="en-GB" sz="1600" dirty="0"/>
              <a:t>With a </a:t>
            </a:r>
            <a:r>
              <a:rPr lang="en-GB" sz="1600" dirty="0" err="1"/>
              <a:t>MegaTravel</a:t>
            </a:r>
            <a:r>
              <a:rPr lang="en-GB" sz="1600" dirty="0"/>
              <a:t> Pass you can travel anytime, anywhere in South Yorkshire for a single fare of 80p per journey on bus or tram and travel half price on local trains. </a:t>
            </a:r>
          </a:p>
          <a:p>
            <a:r>
              <a:rPr lang="en-GB" sz="1600" dirty="0"/>
              <a:t>Under 16s travelling without a valid pass may be charged full fare, </a:t>
            </a:r>
            <a:r>
              <a:rPr lang="en-GB" sz="1600" b="1" dirty="0"/>
              <a:t>so please apply before September </a:t>
            </a:r>
            <a:r>
              <a:rPr lang="en-GB" sz="1600" dirty="0"/>
              <a:t>to prove you’re eligible for concessionary travel.</a:t>
            </a:r>
          </a:p>
          <a:p>
            <a:r>
              <a:rPr lang="en-GB" sz="1600" dirty="0"/>
              <a:t> </a:t>
            </a:r>
          </a:p>
          <a:p>
            <a:r>
              <a:rPr lang="en-GB" sz="1600" b="1" dirty="0"/>
              <a:t>Apply online </a:t>
            </a:r>
            <a:r>
              <a:rPr lang="en-GB" sz="1600" b="1" dirty="0" smtClean="0"/>
              <a:t>now</a:t>
            </a:r>
            <a:r>
              <a:rPr lang="en-GB" sz="1600" b="1" dirty="0"/>
              <a:t> </a:t>
            </a:r>
            <a:r>
              <a:rPr lang="en-GB" sz="1600" b="1" dirty="0" smtClean="0"/>
              <a:t>: </a:t>
            </a:r>
            <a:r>
              <a:rPr lang="en-GB" sz="1600" u="sng" dirty="0">
                <a:hlinkClick r:id="rId2"/>
              </a:rPr>
              <a:t>https://www.travelsouthyorkshire.com/megatravelpass/</a:t>
            </a:r>
            <a:endParaRPr lang="en-GB" sz="1600" dirty="0"/>
          </a:p>
        </p:txBody>
      </p:sp>
      <p:pic>
        <p:nvPicPr>
          <p:cNvPr id="6" name="Picture 5" descr="C:\Users\AC037426\AppData\Local\Microsoft\Windows\Temporary Internet Files\Content.Outlook\OK0F1LCM\MegaTravel Website image V2 300x300.png"/>
          <p:cNvPicPr/>
          <p:nvPr/>
        </p:nvPicPr>
        <p:blipFill>
          <a:blip r:embed="rId3">
            <a:extLst>
              <a:ext uri="{28A0092B-C50C-407E-A947-70E740481C1C}">
                <a14:useLocalDpi xmlns:a14="http://schemas.microsoft.com/office/drawing/2010/main" val="0"/>
              </a:ext>
            </a:extLst>
          </a:blip>
          <a:srcRect/>
          <a:stretch>
            <a:fillRect/>
          </a:stretch>
        </p:blipFill>
        <p:spPr bwMode="auto">
          <a:xfrm>
            <a:off x="6474056" y="3645024"/>
            <a:ext cx="2340000" cy="2340000"/>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260648"/>
            <a:ext cx="2420937" cy="190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2"/>
          <p:cNvSpPr txBox="1">
            <a:spLocks noChangeArrowheads="1"/>
          </p:cNvSpPr>
          <p:nvPr/>
        </p:nvSpPr>
        <p:spPr bwMode="auto">
          <a:xfrm>
            <a:off x="3120552" y="562985"/>
            <a:ext cx="4495323" cy="1587614"/>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400" dirty="0">
                <a:effectLst/>
                <a:latin typeface="Comic Sans MS"/>
                <a:ea typeface="Calibri"/>
                <a:cs typeface="Times New Roman"/>
              </a:rPr>
              <a:t>Catching a bus or a tram is an option if it is too far to walk.</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Remember your bus pass and money.</a:t>
            </a:r>
            <a:endParaRPr lang="en-GB" sz="1400" dirty="0">
              <a:effectLst/>
              <a:latin typeface="Calibri"/>
              <a:ea typeface="Calibri"/>
              <a:cs typeface="Times New Roman"/>
            </a:endParaRPr>
          </a:p>
          <a:p>
            <a:pPr>
              <a:lnSpc>
                <a:spcPct val="115000"/>
              </a:lnSpc>
              <a:spcAft>
                <a:spcPts val="1000"/>
              </a:spcAft>
            </a:pPr>
            <a:r>
              <a:rPr lang="en-GB" sz="1400" dirty="0">
                <a:effectLst/>
                <a:latin typeface="Comic Sans MS"/>
                <a:ea typeface="Calibri"/>
                <a:cs typeface="Times New Roman"/>
              </a:rPr>
              <a:t>Also remember there may be other people using the bus – so be considerate to others.</a:t>
            </a:r>
            <a:endParaRPr lang="en-GB" sz="1400" dirty="0">
              <a:effectLst/>
              <a:latin typeface="Calibri"/>
              <a:ea typeface="Calibri"/>
              <a:cs typeface="Times New Roman"/>
            </a:endParaRPr>
          </a:p>
        </p:txBody>
      </p:sp>
    </p:spTree>
    <p:extLst>
      <p:ext uri="{BB962C8B-B14F-4D97-AF65-F5344CB8AC3E}">
        <p14:creationId xmlns:p14="http://schemas.microsoft.com/office/powerpoint/2010/main" val="389932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683568" y="260648"/>
            <a:ext cx="5760640" cy="424796"/>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000" b="1" dirty="0">
                <a:effectLst/>
                <a:latin typeface="Comic Sans MS"/>
                <a:ea typeface="Calibri"/>
                <a:cs typeface="Times New Roman"/>
              </a:rPr>
              <a:t>How to keep safe on your way to school</a:t>
            </a:r>
            <a:endParaRPr lang="en-GB" sz="1400" dirty="0">
              <a:effectLst/>
              <a:latin typeface="Calibri"/>
              <a:ea typeface="Calibri"/>
              <a:cs typeface="Times New Roman"/>
            </a:endParaRPr>
          </a:p>
        </p:txBody>
      </p:sp>
      <p:pic>
        <p:nvPicPr>
          <p:cNvPr id="3" name="Picture 2"/>
          <p:cNvPicPr/>
          <p:nvPr/>
        </p:nvPicPr>
        <p:blipFill rotWithShape="1">
          <a:blip r:embed="rId2" cstate="print">
            <a:extLst>
              <a:ext uri="{28A0092B-C50C-407E-A947-70E740481C1C}">
                <a14:useLocalDpi xmlns:a14="http://schemas.microsoft.com/office/drawing/2010/main" val="0"/>
              </a:ext>
            </a:extLst>
          </a:blip>
          <a:srcRect l="874" t="2179"/>
          <a:stretch/>
        </p:blipFill>
        <p:spPr bwMode="auto">
          <a:xfrm rot="457962">
            <a:off x="693556" y="832492"/>
            <a:ext cx="1836000" cy="2160000"/>
          </a:xfrm>
          <a:prstGeom prst="rect">
            <a:avLst/>
          </a:prstGeom>
          <a:noFill/>
          <a:ln>
            <a:noFill/>
          </a:ln>
          <a:extLst>
            <a:ext uri="{53640926-AAD7-44D8-BBD7-CCE9431645EC}">
              <a14:shadowObscured xmlns:a14="http://schemas.microsoft.com/office/drawing/2010/main"/>
            </a:ext>
          </a:extLst>
        </p:spPr>
      </p:pic>
      <p:sp>
        <p:nvSpPr>
          <p:cNvPr id="4" name="Text Box 2"/>
          <p:cNvSpPr txBox="1">
            <a:spLocks noChangeArrowheads="1"/>
          </p:cNvSpPr>
          <p:nvPr/>
        </p:nvSpPr>
        <p:spPr bwMode="auto">
          <a:xfrm>
            <a:off x="683568" y="2842366"/>
            <a:ext cx="2592288" cy="658642"/>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600" dirty="0">
                <a:effectLst/>
                <a:latin typeface="Comic Sans MS"/>
                <a:ea typeface="Calibri"/>
                <a:cs typeface="Times New Roman"/>
              </a:rPr>
              <a:t>Always pay attention, don’t be distracted</a:t>
            </a:r>
            <a:endParaRPr lang="en-GB" sz="1600" dirty="0">
              <a:effectLst/>
              <a:latin typeface="Calibri"/>
              <a:ea typeface="Calibri"/>
              <a:cs typeface="Times New Roman"/>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3347864" y="764704"/>
            <a:ext cx="2873375" cy="1655445"/>
          </a:xfrm>
          <a:prstGeom prst="rect">
            <a:avLst/>
          </a:prstGeom>
          <a:ln>
            <a:noFill/>
          </a:ln>
          <a:effectLst>
            <a:softEdge rad="112500"/>
          </a:effectLst>
        </p:spPr>
      </p:pic>
      <p:sp>
        <p:nvSpPr>
          <p:cNvPr id="6" name="Text Box 2"/>
          <p:cNvSpPr txBox="1">
            <a:spLocks noChangeArrowheads="1"/>
          </p:cNvSpPr>
          <p:nvPr/>
        </p:nvSpPr>
        <p:spPr bwMode="auto">
          <a:xfrm>
            <a:off x="6156176" y="836712"/>
            <a:ext cx="2781300" cy="1490857"/>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600" dirty="0">
                <a:effectLst/>
                <a:latin typeface="Comic Sans MS"/>
                <a:ea typeface="Calibri"/>
                <a:cs typeface="Times New Roman"/>
              </a:rPr>
              <a:t>Try not to cross the road between parked cars – but if you do, make sure you can see and drivers can see you</a:t>
            </a:r>
            <a:endParaRPr lang="en-GB" sz="1600" dirty="0">
              <a:effectLst/>
              <a:latin typeface="Calibri"/>
              <a:ea typeface="Calibri"/>
              <a:cs typeface="Times New Roman"/>
            </a:endParaRPr>
          </a:p>
        </p:txBody>
      </p:sp>
      <p:pic>
        <p:nvPicPr>
          <p:cNvPr id="7" name="Picture 6" descr="Train Crossing.bmp"/>
          <p:cNvPicPr/>
          <p:nvPr/>
        </p:nvPicPr>
        <p:blipFill>
          <a:blip r:embed="rId4" cstate="print"/>
          <a:stretch>
            <a:fillRect/>
          </a:stretch>
        </p:blipFill>
        <p:spPr>
          <a:xfrm>
            <a:off x="467544" y="3789040"/>
            <a:ext cx="2302510" cy="2231390"/>
          </a:xfrm>
          <a:prstGeom prst="rect">
            <a:avLst/>
          </a:prstGeom>
          <a:ln>
            <a:noFill/>
          </a:ln>
          <a:effectLst>
            <a:softEdge rad="112500"/>
          </a:effectLst>
        </p:spPr>
      </p:pic>
      <p:sp>
        <p:nvSpPr>
          <p:cNvPr id="8" name="Text Box 2"/>
          <p:cNvSpPr txBox="1">
            <a:spLocks noChangeArrowheads="1"/>
          </p:cNvSpPr>
          <p:nvPr/>
        </p:nvSpPr>
        <p:spPr bwMode="auto">
          <a:xfrm>
            <a:off x="539552" y="6023088"/>
            <a:ext cx="2292350" cy="358240"/>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600" dirty="0">
                <a:effectLst/>
                <a:latin typeface="Comic Sans MS"/>
                <a:ea typeface="Calibri"/>
                <a:cs typeface="Times New Roman"/>
              </a:rPr>
              <a:t>Don’t take risks</a:t>
            </a:r>
            <a:endParaRPr lang="en-GB" sz="1600" dirty="0">
              <a:effectLst/>
              <a:latin typeface="Calibri"/>
              <a:ea typeface="Calibri"/>
              <a:cs typeface="Times New Roman"/>
            </a:endParaRPr>
          </a:p>
        </p:txBody>
      </p:sp>
      <p:pic>
        <p:nvPicPr>
          <p:cNvPr id="9" name="Picture 8" descr="Road Safety (TN) 4.jpg"/>
          <p:cNvPicPr/>
          <p:nvPr/>
        </p:nvPicPr>
        <p:blipFill>
          <a:blip r:embed="rId5" cstate="print">
            <a:extLst>
              <a:ext uri="{28A0092B-C50C-407E-A947-70E740481C1C}">
                <a14:useLocalDpi xmlns:a14="http://schemas.microsoft.com/office/drawing/2010/main" val="0"/>
              </a:ext>
            </a:extLst>
          </a:blip>
          <a:srcRect r="7327"/>
          <a:stretch>
            <a:fillRect/>
          </a:stretch>
        </p:blipFill>
        <p:spPr>
          <a:xfrm>
            <a:off x="3491879" y="4221088"/>
            <a:ext cx="2263775" cy="2627630"/>
          </a:xfrm>
          <a:prstGeom prst="rect">
            <a:avLst/>
          </a:prstGeom>
          <a:ln>
            <a:noFill/>
          </a:ln>
          <a:effectLst>
            <a:softEdge rad="112500"/>
          </a:effectLst>
        </p:spPr>
      </p:pic>
      <p:sp>
        <p:nvSpPr>
          <p:cNvPr id="10" name="Text Box 2"/>
          <p:cNvSpPr txBox="1">
            <a:spLocks noChangeArrowheads="1"/>
          </p:cNvSpPr>
          <p:nvPr/>
        </p:nvSpPr>
        <p:spPr bwMode="auto">
          <a:xfrm>
            <a:off x="3262313" y="2564904"/>
            <a:ext cx="2958926" cy="1791260"/>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600" dirty="0">
                <a:effectLst/>
                <a:latin typeface="Comic Sans MS"/>
                <a:ea typeface="Calibri"/>
                <a:cs typeface="Times New Roman"/>
              </a:rPr>
              <a:t>Zebra crossings are for pedestrians to cross the road safer – but wait on the kerb until you know the car is stopping – unfortunately not all cars stop.</a:t>
            </a:r>
            <a:endParaRPr lang="en-GB" sz="1600" dirty="0">
              <a:effectLst/>
              <a:latin typeface="Calibri"/>
              <a:ea typeface="Calibri"/>
              <a:cs typeface="Times New Roman"/>
            </a:endParaRPr>
          </a:p>
        </p:txBody>
      </p:sp>
      <p:pic>
        <p:nvPicPr>
          <p:cNvPr id="11" name="Picture 10"/>
          <p:cNvPicPr/>
          <p:nvPr/>
        </p:nvPicPr>
        <p:blipFill>
          <a:blip r:embed="rId6" cstate="print">
            <a:extLst>
              <a:ext uri="{28A0092B-C50C-407E-A947-70E740481C1C}">
                <a14:useLocalDpi xmlns:a14="http://schemas.microsoft.com/office/drawing/2010/main" val="0"/>
              </a:ext>
            </a:extLst>
          </a:blip>
          <a:stretch>
            <a:fillRect/>
          </a:stretch>
        </p:blipFill>
        <p:spPr>
          <a:xfrm>
            <a:off x="6281401" y="3340244"/>
            <a:ext cx="2303780" cy="2082165"/>
          </a:xfrm>
          <a:prstGeom prst="rect">
            <a:avLst/>
          </a:prstGeom>
          <a:ln>
            <a:noFill/>
          </a:ln>
          <a:effectLst>
            <a:softEdge rad="112500"/>
          </a:effectLst>
        </p:spPr>
      </p:pic>
      <p:sp>
        <p:nvSpPr>
          <p:cNvPr id="12" name="Text Box 2"/>
          <p:cNvSpPr txBox="1">
            <a:spLocks noChangeArrowheads="1"/>
          </p:cNvSpPr>
          <p:nvPr/>
        </p:nvSpPr>
        <p:spPr bwMode="auto">
          <a:xfrm>
            <a:off x="6221239" y="5322519"/>
            <a:ext cx="2781300" cy="1490857"/>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1600" dirty="0">
                <a:effectLst/>
                <a:latin typeface="Comic Sans MS"/>
                <a:ea typeface="Calibri"/>
                <a:cs typeface="Times New Roman"/>
              </a:rPr>
              <a:t>Outside secondary school is just a busy as outside primary – so be careful and think about being safe crossing the road</a:t>
            </a:r>
            <a:endParaRPr lang="en-GB" sz="1600" dirty="0">
              <a:effectLst/>
              <a:latin typeface="Calibri"/>
              <a:ea typeface="Calibri"/>
              <a:cs typeface="Times New Roman"/>
            </a:endParaRPr>
          </a:p>
        </p:txBody>
      </p:sp>
    </p:spTree>
    <p:extLst>
      <p:ext uri="{BB962C8B-B14F-4D97-AF65-F5344CB8AC3E}">
        <p14:creationId xmlns:p14="http://schemas.microsoft.com/office/powerpoint/2010/main" val="548808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683568" y="260648"/>
            <a:ext cx="8136904" cy="446276"/>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000" b="1" dirty="0">
                <a:effectLst/>
                <a:latin typeface="Comic Sans MS"/>
                <a:ea typeface="Calibri"/>
                <a:cs typeface="Times New Roman"/>
              </a:rPr>
              <a:t>How to keep safe on your way to </a:t>
            </a:r>
            <a:r>
              <a:rPr lang="en-GB" sz="2000" b="1" dirty="0" smtClean="0">
                <a:effectLst/>
                <a:latin typeface="Comic Sans MS"/>
                <a:ea typeface="Calibri"/>
                <a:cs typeface="Times New Roman"/>
              </a:rPr>
              <a:t>school – things to think about</a:t>
            </a:r>
            <a:endParaRPr lang="en-GB" sz="1400" dirty="0">
              <a:effectLst/>
              <a:latin typeface="Calibri"/>
              <a:ea typeface="Calibri"/>
              <a:cs typeface="Times New Roman"/>
            </a:endParaRPr>
          </a:p>
        </p:txBody>
      </p:sp>
      <p:sp>
        <p:nvSpPr>
          <p:cNvPr id="3" name="TextBox 2"/>
          <p:cNvSpPr txBox="1"/>
          <p:nvPr/>
        </p:nvSpPr>
        <p:spPr>
          <a:xfrm>
            <a:off x="683568" y="1052736"/>
            <a:ext cx="7560840" cy="5016758"/>
          </a:xfrm>
          <a:prstGeom prst="rect">
            <a:avLst/>
          </a:prstGeom>
          <a:noFill/>
        </p:spPr>
        <p:txBody>
          <a:bodyPr wrap="square" rtlCol="0">
            <a:spAutoFit/>
          </a:bodyPr>
          <a:lstStyle/>
          <a:p>
            <a:pPr marL="285750" indent="-285750">
              <a:buFont typeface="Wingdings" panose="05000000000000000000" pitchFamily="2" charset="2"/>
              <a:buChar char="ü"/>
            </a:pPr>
            <a:r>
              <a:rPr lang="en-GB" sz="1600" dirty="0" smtClean="0">
                <a:latin typeface="Comic Sans MS" panose="030F0702030302020204" pitchFamily="66" charset="0"/>
              </a:rPr>
              <a:t>Plan your route to school, arrange where to meet your friends, but remember </a:t>
            </a:r>
            <a:r>
              <a:rPr lang="en-GB" sz="1600" b="1" dirty="0" smtClean="0">
                <a:latin typeface="Comic Sans MS" panose="030F0702030302020204" pitchFamily="66" charset="0"/>
              </a:rPr>
              <a:t>the shortest way is not always the safest</a:t>
            </a:r>
          </a:p>
          <a:p>
            <a:pPr marL="285750" indent="-285750">
              <a:buFont typeface="Wingdings" panose="05000000000000000000" pitchFamily="2" charset="2"/>
              <a:buChar char="ü"/>
            </a:pPr>
            <a:endParaRPr lang="en-GB" sz="1600" b="1" dirty="0">
              <a:latin typeface="Comic Sans MS" panose="030F0702030302020204" pitchFamily="66" charset="0"/>
            </a:endParaRPr>
          </a:p>
          <a:p>
            <a:pPr marL="285750" indent="-285750">
              <a:buFont typeface="Wingdings" panose="05000000000000000000" pitchFamily="2" charset="2"/>
              <a:buChar char="ü"/>
            </a:pPr>
            <a:r>
              <a:rPr lang="en-GB" sz="1600" dirty="0" smtClean="0">
                <a:latin typeface="Comic Sans MS" panose="030F0702030302020204" pitchFamily="66" charset="0"/>
              </a:rPr>
              <a:t> Use any pedestrian crossings on your way – they are </a:t>
            </a:r>
            <a:r>
              <a:rPr lang="en-GB" sz="1600" smtClean="0">
                <a:latin typeface="Comic Sans MS" panose="030F0702030302020204" pitchFamily="66" charset="0"/>
              </a:rPr>
              <a:t>the safer </a:t>
            </a:r>
            <a:r>
              <a:rPr lang="en-GB" sz="1600" dirty="0" smtClean="0">
                <a:latin typeface="Comic Sans MS" panose="030F0702030302020204" pitchFamily="66" charset="0"/>
              </a:rPr>
              <a:t>place to cross a road</a:t>
            </a:r>
          </a:p>
          <a:p>
            <a:endParaRPr lang="en-GB" sz="1600" b="1" dirty="0" smtClean="0">
              <a:latin typeface="Comic Sans MS" panose="030F0702030302020204" pitchFamily="66" charset="0"/>
            </a:endParaRPr>
          </a:p>
          <a:p>
            <a:pPr marL="285750" indent="-285750">
              <a:buFont typeface="Wingdings" panose="05000000000000000000" pitchFamily="2" charset="2"/>
              <a:buChar char="ü"/>
            </a:pPr>
            <a:r>
              <a:rPr lang="en-GB" sz="1600" dirty="0" smtClean="0">
                <a:latin typeface="Comic Sans MS" panose="030F0702030302020204" pitchFamily="66" charset="0"/>
              </a:rPr>
              <a:t>Can you hear electric cars or bicycles on the road?   No, so you need to be looking</a:t>
            </a:r>
          </a:p>
          <a:p>
            <a:pPr marL="285750" indent="-285750">
              <a:buFont typeface="Wingdings" panose="05000000000000000000" pitchFamily="2" charset="2"/>
              <a:buChar char="ü"/>
            </a:pPr>
            <a:endParaRPr lang="en-GB" sz="1600" dirty="0">
              <a:latin typeface="Comic Sans MS" panose="030F0702030302020204" pitchFamily="66" charset="0"/>
            </a:endParaRPr>
          </a:p>
          <a:p>
            <a:pPr marL="285750" indent="-285750">
              <a:buFont typeface="Wingdings" panose="05000000000000000000" pitchFamily="2" charset="2"/>
              <a:buChar char="ü"/>
            </a:pPr>
            <a:r>
              <a:rPr lang="en-GB" sz="1600" dirty="0" smtClean="0">
                <a:latin typeface="Comic Sans MS" panose="030F0702030302020204" pitchFamily="66" charset="0"/>
              </a:rPr>
              <a:t>Can you hear what or who is around you if you have earphones in?  No, so stay alert and aware of who or what is near you</a:t>
            </a:r>
          </a:p>
          <a:p>
            <a:pPr marL="285750" indent="-285750">
              <a:buFont typeface="Wingdings" panose="05000000000000000000" pitchFamily="2" charset="2"/>
              <a:buChar char="ü"/>
            </a:pPr>
            <a:endParaRPr lang="en-GB" sz="1600" dirty="0">
              <a:latin typeface="Comic Sans MS" panose="030F0702030302020204" pitchFamily="66" charset="0"/>
            </a:endParaRPr>
          </a:p>
          <a:p>
            <a:pPr marL="285750" indent="-285750">
              <a:buFont typeface="Wingdings" panose="05000000000000000000" pitchFamily="2" charset="2"/>
              <a:buChar char="ü"/>
            </a:pPr>
            <a:r>
              <a:rPr lang="en-GB" sz="1600" dirty="0" smtClean="0">
                <a:latin typeface="Comic Sans MS" panose="030F0702030302020204" pitchFamily="66" charset="0"/>
              </a:rPr>
              <a:t>Be careful of driveways – cars may be reversing from a drive and may not see you straight away</a:t>
            </a:r>
          </a:p>
          <a:p>
            <a:pPr marL="285750" indent="-285750">
              <a:buFont typeface="Wingdings" panose="05000000000000000000" pitchFamily="2" charset="2"/>
              <a:buChar char="ü"/>
            </a:pPr>
            <a:endParaRPr lang="en-GB" sz="1600" dirty="0">
              <a:latin typeface="Comic Sans MS" panose="030F0702030302020204" pitchFamily="66" charset="0"/>
            </a:endParaRPr>
          </a:p>
          <a:p>
            <a:pPr marL="285750" indent="-285750">
              <a:buFont typeface="Wingdings" panose="05000000000000000000" pitchFamily="2" charset="2"/>
              <a:buChar char="ü"/>
            </a:pPr>
            <a:r>
              <a:rPr lang="en-GB" sz="1600" dirty="0" smtClean="0">
                <a:latin typeface="Comic Sans MS" panose="030F0702030302020204" pitchFamily="66" charset="0"/>
              </a:rPr>
              <a:t>Always have a back-up plan in case you miss the bus, or are later leaving school</a:t>
            </a:r>
          </a:p>
          <a:p>
            <a:pPr marL="285750" indent="-285750">
              <a:buFont typeface="Wingdings" panose="05000000000000000000" pitchFamily="2" charset="2"/>
              <a:buChar char="ü"/>
            </a:pPr>
            <a:endParaRPr lang="en-GB" sz="1600" dirty="0">
              <a:latin typeface="Comic Sans MS" panose="030F0702030302020204" pitchFamily="66" charset="0"/>
            </a:endParaRPr>
          </a:p>
          <a:p>
            <a:pPr marL="285750" indent="-285750">
              <a:buFont typeface="Wingdings" panose="05000000000000000000" pitchFamily="2" charset="2"/>
              <a:buChar char="ü"/>
            </a:pPr>
            <a:r>
              <a:rPr lang="en-GB" sz="1600" dirty="0" smtClean="0">
                <a:latin typeface="Comic Sans MS" panose="030F0702030302020204" pitchFamily="66" charset="0"/>
              </a:rPr>
              <a:t>Make sure your contacts (including the schools number) are up-to-date in your phone  </a:t>
            </a:r>
            <a:endParaRPr lang="en-GB" sz="1600" dirty="0">
              <a:latin typeface="Comic Sans MS" panose="030F0702030302020204" pitchFamily="66" charset="0"/>
            </a:endParaRPr>
          </a:p>
        </p:txBody>
      </p:sp>
    </p:spTree>
    <p:extLst>
      <p:ext uri="{BB962C8B-B14F-4D97-AF65-F5344CB8AC3E}">
        <p14:creationId xmlns:p14="http://schemas.microsoft.com/office/powerpoint/2010/main" val="3714110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cstate="print">
            <a:extLst>
              <a:ext uri="{28A0092B-C50C-407E-A947-70E740481C1C}">
                <a14:useLocalDpi xmlns:a14="http://schemas.microsoft.com/office/drawing/2010/main" val="0"/>
              </a:ext>
            </a:extLst>
          </a:blip>
          <a:srcRect t="1924" b="2131"/>
          <a:stretch/>
        </p:blipFill>
        <p:spPr>
          <a:xfrm>
            <a:off x="888047" y="675005"/>
            <a:ext cx="7367905" cy="5507990"/>
          </a:xfrm>
          <a:prstGeom prst="rect">
            <a:avLst/>
          </a:prstGeom>
        </p:spPr>
      </p:pic>
      <p:sp>
        <p:nvSpPr>
          <p:cNvPr id="3" name="Rounded Rectangle 2"/>
          <p:cNvSpPr/>
          <p:nvPr/>
        </p:nvSpPr>
        <p:spPr>
          <a:xfrm>
            <a:off x="901179" y="688650"/>
            <a:ext cx="4606925" cy="8382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0"/>
              </a:spcAft>
            </a:pPr>
            <a:r>
              <a:rPr lang="en-GB" sz="3600" kern="1200">
                <a:solidFill>
                  <a:srgbClr val="FFFF00"/>
                </a:solidFill>
                <a:effectLst/>
                <a:latin typeface="Cambria"/>
                <a:ea typeface="Times New Roman"/>
                <a:cs typeface="Times New Roman"/>
              </a:rPr>
              <a:t>Be Bright Be Seen</a:t>
            </a:r>
            <a:endParaRPr lang="en-GB" sz="1200">
              <a:effectLst/>
              <a:latin typeface="Times New Roman"/>
              <a:ea typeface="Times New Roman"/>
            </a:endParaRPr>
          </a:p>
        </p:txBody>
      </p:sp>
      <p:sp>
        <p:nvSpPr>
          <p:cNvPr id="4" name="TextBox 1"/>
          <p:cNvSpPr txBox="1"/>
          <p:nvPr/>
        </p:nvSpPr>
        <p:spPr>
          <a:xfrm>
            <a:off x="1763688" y="1460175"/>
            <a:ext cx="5857875" cy="895350"/>
          </a:xfrm>
          <a:prstGeom prst="rect">
            <a:avLst/>
          </a:prstGeom>
          <a:noFill/>
        </p:spPr>
        <p:txBody>
          <a:bodyPr wrap="square" rtlCol="0">
            <a:spAutoFit/>
          </a:bodyPr>
          <a:lstStyle/>
          <a:p>
            <a:pPr>
              <a:spcAft>
                <a:spcPts val="0"/>
              </a:spcAft>
            </a:pPr>
            <a:r>
              <a:rPr lang="en-GB" sz="1800" kern="1200">
                <a:solidFill>
                  <a:srgbClr val="FFFFFF"/>
                </a:solidFill>
                <a:effectLst/>
                <a:latin typeface="Cambria"/>
                <a:ea typeface="Times New Roman"/>
                <a:cs typeface="Times New Roman"/>
              </a:rPr>
              <a:t>Jessie also started to think about when she started school in September, it would be dark in the mornings and at the end of the school day, and her new uniform is dark</a:t>
            </a:r>
            <a:endParaRPr lang="en-GB" sz="1200">
              <a:effectLst/>
              <a:latin typeface="Times New Roman"/>
              <a:ea typeface="Times New Roman"/>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5534744" y="2355525"/>
            <a:ext cx="1767205" cy="3635375"/>
          </a:xfrm>
          <a:prstGeom prst="rect">
            <a:avLst/>
          </a:prstGeom>
        </p:spPr>
      </p:pic>
      <p:sp>
        <p:nvSpPr>
          <p:cNvPr id="7" name="TextBox 1"/>
          <p:cNvSpPr txBox="1"/>
          <p:nvPr/>
        </p:nvSpPr>
        <p:spPr>
          <a:xfrm>
            <a:off x="4039319" y="4203057"/>
            <a:ext cx="1495425" cy="1431290"/>
          </a:xfrm>
          <a:prstGeom prst="rect">
            <a:avLst/>
          </a:prstGeom>
          <a:noFill/>
        </p:spPr>
        <p:txBody>
          <a:bodyPr wrap="square" rtlCol="0">
            <a:spAutoFit/>
          </a:bodyPr>
          <a:lstStyle/>
          <a:p>
            <a:pPr>
              <a:spcAft>
                <a:spcPts val="0"/>
              </a:spcAft>
            </a:pPr>
            <a:r>
              <a:rPr lang="en-GB" sz="1800" kern="1200">
                <a:solidFill>
                  <a:srgbClr val="FFFFFF"/>
                </a:solidFill>
                <a:effectLst/>
                <a:latin typeface="Cambria"/>
                <a:ea typeface="Times New Roman"/>
                <a:cs typeface="Times New Roman"/>
              </a:rPr>
              <a:t>How can you make yourself more visible and safer?</a:t>
            </a:r>
            <a:endParaRPr lang="en-GB" sz="1200">
              <a:effectLst/>
              <a:latin typeface="Times New Roman"/>
              <a:ea typeface="Times New Roman"/>
            </a:endParaRPr>
          </a:p>
        </p:txBody>
      </p:sp>
    </p:spTree>
    <p:extLst>
      <p:ext uri="{BB962C8B-B14F-4D97-AF65-F5344CB8AC3E}">
        <p14:creationId xmlns:p14="http://schemas.microsoft.com/office/powerpoint/2010/main" val="518733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tretch>
            <a:fillRect/>
          </a:stretch>
        </p:blipFill>
        <p:spPr>
          <a:xfrm>
            <a:off x="241300" y="873125"/>
            <a:ext cx="8661400" cy="5111750"/>
          </a:xfrm>
          <a:prstGeom prst="rect">
            <a:avLst/>
          </a:prstGeom>
        </p:spPr>
      </p:pic>
      <p:sp>
        <p:nvSpPr>
          <p:cNvPr id="3" name="Text Box 2"/>
          <p:cNvSpPr txBox="1">
            <a:spLocks noChangeArrowheads="1"/>
          </p:cNvSpPr>
          <p:nvPr/>
        </p:nvSpPr>
        <p:spPr bwMode="auto">
          <a:xfrm>
            <a:off x="4572000" y="873125"/>
            <a:ext cx="4330700" cy="295275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600" dirty="0">
                <a:effectLst/>
                <a:latin typeface="Comic Sans MS"/>
                <a:ea typeface="Calibri"/>
                <a:cs typeface="Times New Roman"/>
              </a:rPr>
              <a:t>Good luck with your next step into secondary school.  Make the most of it and enjoy it</a:t>
            </a:r>
            <a:r>
              <a:rPr lang="en-GB" sz="1600" dirty="0" smtClean="0">
                <a:effectLst/>
                <a:latin typeface="Comic Sans MS"/>
                <a:ea typeface="Calibri"/>
                <a:cs typeface="Times New Roman"/>
              </a:rPr>
              <a:t>!</a:t>
            </a:r>
            <a:endParaRPr lang="en-GB" sz="1600" dirty="0">
              <a:effectLst/>
              <a:latin typeface="Calibri"/>
              <a:ea typeface="Calibri"/>
              <a:cs typeface="Times New Roman"/>
            </a:endParaRPr>
          </a:p>
          <a:p>
            <a:pPr>
              <a:lnSpc>
                <a:spcPct val="115000"/>
              </a:lnSpc>
              <a:spcAft>
                <a:spcPts val="1000"/>
              </a:spcAft>
            </a:pPr>
            <a:r>
              <a:rPr lang="en-GB" sz="1600" dirty="0">
                <a:effectLst/>
                <a:latin typeface="Comic Sans MS"/>
                <a:ea typeface="Calibri"/>
                <a:cs typeface="Times New Roman"/>
              </a:rPr>
              <a:t>But please remember to keep yourself and your friends </a:t>
            </a:r>
            <a:r>
              <a:rPr lang="en-GB" sz="1600" dirty="0" smtClean="0">
                <a:effectLst/>
                <a:latin typeface="Comic Sans MS"/>
                <a:ea typeface="Calibri"/>
                <a:cs typeface="Times New Roman"/>
              </a:rPr>
              <a:t>safe</a:t>
            </a:r>
          </a:p>
          <a:p>
            <a:pPr>
              <a:lnSpc>
                <a:spcPct val="115000"/>
              </a:lnSpc>
              <a:spcAft>
                <a:spcPts val="1000"/>
              </a:spcAft>
            </a:pPr>
            <a:r>
              <a:rPr lang="en-GB" sz="1600" dirty="0" smtClean="0">
                <a:latin typeface="Comic Sans MS"/>
                <a:ea typeface="Calibri"/>
                <a:cs typeface="Times New Roman"/>
              </a:rPr>
              <a:t>Use the summer to prepare, plan and practise so that you are ready for September</a:t>
            </a:r>
            <a:endParaRPr lang="en-GB" sz="1600" dirty="0">
              <a:effectLst/>
              <a:latin typeface="Calibri"/>
              <a:ea typeface="Calibri"/>
              <a:cs typeface="Times New Roman"/>
            </a:endParaRPr>
          </a:p>
          <a:p>
            <a:pPr>
              <a:lnSpc>
                <a:spcPct val="115000"/>
              </a:lnSpc>
              <a:spcAft>
                <a:spcPts val="1000"/>
              </a:spcAft>
            </a:pPr>
            <a:r>
              <a:rPr lang="en-GB" sz="1600" dirty="0">
                <a:effectLst/>
                <a:latin typeface="Comic Sans MS"/>
                <a:ea typeface="Calibri"/>
                <a:cs typeface="Times New Roman"/>
              </a:rPr>
              <a:t> </a:t>
            </a:r>
            <a:endParaRPr lang="en-GB" sz="1600" dirty="0">
              <a:effectLst/>
              <a:latin typeface="Calibri"/>
              <a:ea typeface="Calibri"/>
              <a:cs typeface="Times New Roman"/>
            </a:endParaRPr>
          </a:p>
          <a:p>
            <a:pPr>
              <a:lnSpc>
                <a:spcPct val="115000"/>
              </a:lnSpc>
              <a:spcAft>
                <a:spcPts val="1000"/>
              </a:spcAft>
            </a:pPr>
            <a:r>
              <a:rPr lang="en-GB" sz="1100" dirty="0">
                <a:effectLst/>
                <a:latin typeface="Comic Sans MS"/>
                <a:ea typeface="Calibri"/>
                <a:cs typeface="Times New Roman"/>
              </a:rPr>
              <a:t> </a:t>
            </a:r>
            <a:endParaRPr lang="en-GB" sz="1100" dirty="0">
              <a:effectLst/>
              <a:latin typeface="Calibri"/>
              <a:ea typeface="Calibri"/>
              <a:cs typeface="Times New Roman"/>
            </a:endParaRPr>
          </a:p>
          <a:p>
            <a:pPr>
              <a:lnSpc>
                <a:spcPct val="115000"/>
              </a:lnSpc>
              <a:spcAft>
                <a:spcPts val="1000"/>
              </a:spcAft>
            </a:pPr>
            <a:r>
              <a:rPr lang="en-GB" sz="1100" dirty="0">
                <a:effectLst/>
                <a:latin typeface="Comic Sans MS"/>
                <a:ea typeface="Calibri"/>
                <a:cs typeface="Times New Roman"/>
              </a:rPr>
              <a:t> </a:t>
            </a:r>
            <a:endParaRPr lang="en-GB" sz="1100" dirty="0">
              <a:effectLst/>
              <a:latin typeface="Calibri"/>
              <a:ea typeface="Calibri"/>
              <a:cs typeface="Times New Roman"/>
            </a:endParaRPr>
          </a:p>
          <a:p>
            <a:pPr>
              <a:lnSpc>
                <a:spcPct val="115000"/>
              </a:lnSpc>
              <a:spcAft>
                <a:spcPts val="1000"/>
              </a:spcAft>
            </a:pPr>
            <a:r>
              <a:rPr lang="en-GB" sz="1100" dirty="0">
                <a:effectLst/>
                <a:latin typeface="Comic Sans MS"/>
                <a:ea typeface="Calibri"/>
                <a:cs typeface="Times New Roman"/>
              </a:rPr>
              <a:t> </a:t>
            </a:r>
            <a:endParaRPr lang="en-GB" sz="1100" dirty="0">
              <a:effectLst/>
              <a:latin typeface="Calibri"/>
              <a:ea typeface="Calibri"/>
              <a:cs typeface="Times New Roman"/>
            </a:endParaRPr>
          </a:p>
        </p:txBody>
      </p:sp>
    </p:spTree>
    <p:extLst>
      <p:ext uri="{BB962C8B-B14F-4D97-AF65-F5344CB8AC3E}">
        <p14:creationId xmlns:p14="http://schemas.microsoft.com/office/powerpoint/2010/main" val="1810681369"/>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53</TotalTime>
  <Words>770</Words>
  <Application>Microsoft Office PowerPoint</Application>
  <PresentationFormat>On-screen Show (4:3)</PresentationFormat>
  <Paragraphs>68</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Blank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Sheffield City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Cooper Allison</dc:creator>
  <cp:lastModifiedBy>Johno Williamson</cp:lastModifiedBy>
  <cp:revision>10</cp:revision>
  <dcterms:created xsi:type="dcterms:W3CDTF">2020-05-21T10:50:24Z</dcterms:created>
  <dcterms:modified xsi:type="dcterms:W3CDTF">2020-06-07T14:13:55Z</dcterms:modified>
</cp:coreProperties>
</file>