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6"/>
  </p:notesMasterIdLst>
  <p:handoutMasterIdLst>
    <p:handoutMasterId r:id="rId17"/>
  </p:handoutMasterIdLst>
  <p:sldIdLst>
    <p:sldId id="258" r:id="rId2"/>
    <p:sldId id="264" r:id="rId3"/>
    <p:sldId id="272" r:id="rId4"/>
    <p:sldId id="283" r:id="rId5"/>
    <p:sldId id="273" r:id="rId6"/>
    <p:sldId id="284" r:id="rId7"/>
    <p:sldId id="275" r:id="rId8"/>
    <p:sldId id="276" r:id="rId9"/>
    <p:sldId id="277" r:id="rId10"/>
    <p:sldId id="278" r:id="rId11"/>
    <p:sldId id="281" r:id="rId12"/>
    <p:sldId id="280" r:id="rId13"/>
    <p:sldId id="282" r:id="rId14"/>
    <p:sldId id="267" r:id="rId15"/>
  </p:sldIdLst>
  <p:sldSz cx="9144000" cy="6858000" type="screen4x3"/>
  <p:notesSz cx="6858000" cy="9144000"/>
  <p:embeddedFontLst>
    <p:embeddedFont>
      <p:font typeface="Sassoon Infant Rg" panose="02000503030000020003" pitchFamily="50" charset="0"/>
      <p:regular r:id="rId18"/>
      <p:bold r:id="rId19"/>
    </p:embeddedFont>
    <p:embeddedFont>
      <p:font typeface="Twinkl SemiBold" charset="0"/>
      <p:bold r:id="rId20"/>
    </p:embeddedFont>
    <p:embeddedFont>
      <p:font typeface="Calibri" panose="020F0502020204030204" pitchFamily="34" charset="0"/>
      <p:regular r:id="rId21"/>
      <p:bold r:id="rId22"/>
      <p:italic r:id="rId23"/>
      <p:boldItalic r:id="rId24"/>
    </p:embeddedFont>
    <p:embeddedFont>
      <p:font typeface="Twinkl" panose="020B0604020202020204" charset="0"/>
      <p:regular r:id="rId25"/>
      <p:bold r:id="rId26"/>
    </p:embeddedFont>
    <p:embeddedFont>
      <p:font typeface="Tuffy" panose="020B0603060100000000" pitchFamily="34" charset="0"/>
      <p:regular r:id="rId27"/>
      <p:bold r:id="rId28"/>
      <p:italic r:id="rId29"/>
      <p:boldItalic r:id="rId3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37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59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A28"/>
    <a:srgbClr val="FFFF00"/>
    <a:srgbClr val="DE1E5A"/>
    <a:srgbClr val="18A0DB"/>
    <a:srgbClr val="BC0105"/>
    <a:srgbClr val="4DB1E3"/>
    <a:srgbClr val="80C1EB"/>
    <a:srgbClr val="ACDDFC"/>
    <a:srgbClr val="FFFFFF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44" autoAdjust="0"/>
    <p:restoredTop sz="94660"/>
  </p:normalViewPr>
  <p:slideViewPr>
    <p:cSldViewPr snapToGrid="0" showGuides="1">
      <p:cViewPr varScale="1">
        <p:scale>
          <a:sx n="114" d="100"/>
          <a:sy n="114" d="100"/>
        </p:scale>
        <p:origin x="1002" y="108"/>
      </p:cViewPr>
      <p:guideLst>
        <p:guide orient="horz" pos="2137"/>
        <p:guide pos="2880"/>
        <p:guide pos="340"/>
        <p:guide orient="horz" pos="3974"/>
        <p:guide pos="5420"/>
        <p:guide orient="horz" pos="346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26" Type="http://schemas.openxmlformats.org/officeDocument/2006/relationships/font" Target="fonts/font9.fntdata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5" Type="http://schemas.openxmlformats.org/officeDocument/2006/relationships/font" Target="fonts/font8.fntdata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3.fntdata"/><Relationship Id="rId29" Type="http://schemas.openxmlformats.org/officeDocument/2006/relationships/font" Target="fonts/font1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7.fntdata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6.fntdata"/><Relationship Id="rId28" Type="http://schemas.openxmlformats.org/officeDocument/2006/relationships/font" Target="fonts/font11.fntdata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5.fntdata"/><Relationship Id="rId27" Type="http://schemas.openxmlformats.org/officeDocument/2006/relationships/font" Target="fonts/font10.fntdata"/><Relationship Id="rId30" Type="http://schemas.openxmlformats.org/officeDocument/2006/relationships/font" Target="fonts/font13.fntdata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27/06/2019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27/06/2019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037" t="-1" b="65037"/>
          <a:stretch/>
        </p:blipFill>
        <p:spPr>
          <a:xfrm>
            <a:off x="1140904" y="1558551"/>
            <a:ext cx="6862193" cy="4534274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Where in the World Is It?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209828" y="5085605"/>
            <a:ext cx="6558299" cy="646331"/>
          </a:xfrm>
          <a:prstGeom prst="rect">
            <a:avLst/>
          </a:prstGeom>
          <a:solidFill>
            <a:srgbClr val="FFCA28"/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Jamaica is an island in the Caribbean, which is part of the North American continent.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0904" y="1553390"/>
            <a:ext cx="7206142" cy="452911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94981" y="1553390"/>
            <a:ext cx="2452065" cy="1666638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381646" y="5516361"/>
            <a:ext cx="6386481" cy="646331"/>
          </a:xfrm>
          <a:prstGeom prst="rect">
            <a:avLst/>
          </a:prstGeom>
          <a:solidFill>
            <a:srgbClr val="FFCA28"/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It is one of 28 island nations in the Caribbean and is located close to Haiti, Cuba and the Dominican Republic.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220" t="32233" r="60558" b="24309"/>
          <a:stretch/>
        </p:blipFill>
        <p:spPr>
          <a:xfrm>
            <a:off x="4887747" y="1586731"/>
            <a:ext cx="3173432" cy="450609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7109" y="1586731"/>
            <a:ext cx="3173432" cy="4506094"/>
          </a:xfrm>
          <a:prstGeom prst="rect">
            <a:avLst/>
          </a:prstGeom>
        </p:spPr>
      </p:pic>
      <p:sp>
        <p:nvSpPr>
          <p:cNvPr id="9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sz="3600" dirty="0"/>
              <a:t>How Big Is the Island?</a:t>
            </a:r>
          </a:p>
        </p:txBody>
      </p:sp>
      <p:sp>
        <p:nvSpPr>
          <p:cNvPr id="6" name="Rectangle 5"/>
          <p:cNvSpPr>
            <a:spLocks/>
          </p:cNvSpPr>
          <p:nvPr/>
        </p:nvSpPr>
        <p:spPr>
          <a:xfrm>
            <a:off x="750884" y="1586731"/>
            <a:ext cx="3821116" cy="587441"/>
          </a:xfrm>
          <a:prstGeom prst="rect">
            <a:avLst/>
          </a:prstGeom>
          <a:noFill/>
        </p:spPr>
        <p:txBody>
          <a:bodyPr wrap="square" lIns="108000" tIns="108000" rIns="108000" bIns="108000" anchor="ctr" anchorCtr="0">
            <a:spAutoFit/>
          </a:bodyPr>
          <a:lstStyle/>
          <a:p>
            <a:pPr algn="ctr"/>
            <a:r>
              <a:rPr lang="en-GB" sz="2400" dirty="0"/>
              <a:t>Think about it</a:t>
            </a:r>
          </a:p>
        </p:txBody>
      </p:sp>
      <p:sp>
        <p:nvSpPr>
          <p:cNvPr id="7" name="Rectangle 6"/>
          <p:cNvSpPr>
            <a:spLocks/>
          </p:cNvSpPr>
          <p:nvPr/>
        </p:nvSpPr>
        <p:spPr>
          <a:xfrm>
            <a:off x="1081875" y="2289395"/>
            <a:ext cx="3168666" cy="956773"/>
          </a:xfrm>
          <a:prstGeom prst="rect">
            <a:avLst/>
          </a:prstGeom>
          <a:solidFill>
            <a:srgbClr val="00B050"/>
          </a:solidFill>
        </p:spPr>
        <p:txBody>
          <a:bodyPr wrap="square" lIns="108000" tIns="108000" rIns="108000" bIns="108000" anchor="t" anchorCtr="0">
            <a:spAutoFit/>
          </a:bodyPr>
          <a:lstStyle/>
          <a:p>
            <a:pPr algn="ctr"/>
            <a:r>
              <a:rPr lang="en-GB" sz="2400" dirty="0">
                <a:solidFill>
                  <a:schemeClr val="bg1"/>
                </a:solidFill>
              </a:rPr>
              <a:t>Bigger than the United Kingdom?</a:t>
            </a:r>
          </a:p>
        </p:txBody>
      </p:sp>
      <p:sp>
        <p:nvSpPr>
          <p:cNvPr id="8" name="Rectangle 7"/>
          <p:cNvSpPr>
            <a:spLocks/>
          </p:cNvSpPr>
          <p:nvPr/>
        </p:nvSpPr>
        <p:spPr>
          <a:xfrm>
            <a:off x="1072343" y="3361391"/>
            <a:ext cx="3178198" cy="956773"/>
          </a:xfrm>
          <a:prstGeom prst="rect">
            <a:avLst/>
          </a:prstGeom>
          <a:solidFill>
            <a:schemeClr val="accent3"/>
          </a:solidFill>
        </p:spPr>
        <p:txBody>
          <a:bodyPr wrap="square" lIns="108000" tIns="108000" rIns="108000" bIns="108000" anchor="t" anchorCtr="0">
            <a:spAutoFit/>
          </a:bodyPr>
          <a:lstStyle/>
          <a:p>
            <a:pPr algn="ctr"/>
            <a:r>
              <a:rPr lang="en-GB" sz="2400" dirty="0">
                <a:solidFill>
                  <a:schemeClr val="bg1"/>
                </a:solidFill>
              </a:rPr>
              <a:t>The same size as the United Kingdom?</a:t>
            </a:r>
          </a:p>
        </p:txBody>
      </p:sp>
      <p:sp>
        <p:nvSpPr>
          <p:cNvPr id="11" name="Rectangle 10"/>
          <p:cNvSpPr>
            <a:spLocks/>
          </p:cNvSpPr>
          <p:nvPr/>
        </p:nvSpPr>
        <p:spPr>
          <a:xfrm>
            <a:off x="1081875" y="4433387"/>
            <a:ext cx="3168666" cy="956773"/>
          </a:xfrm>
          <a:prstGeom prst="rect">
            <a:avLst/>
          </a:prstGeom>
          <a:solidFill>
            <a:srgbClr val="00B050"/>
          </a:solidFill>
        </p:spPr>
        <p:txBody>
          <a:bodyPr wrap="square" lIns="108000" tIns="108000" rIns="108000" bIns="108000" anchor="t" anchorCtr="0">
            <a:spAutoFit/>
          </a:bodyPr>
          <a:lstStyle/>
          <a:p>
            <a:pPr algn="ctr"/>
            <a:r>
              <a:rPr lang="en-GB" sz="2400" dirty="0">
                <a:solidFill>
                  <a:schemeClr val="bg1"/>
                </a:solidFill>
              </a:rPr>
              <a:t>Smaller than the United Kingdom?</a:t>
            </a:r>
          </a:p>
        </p:txBody>
      </p:sp>
      <p:sp>
        <p:nvSpPr>
          <p:cNvPr id="13" name="Rectangle 12"/>
          <p:cNvSpPr>
            <a:spLocks/>
          </p:cNvSpPr>
          <p:nvPr/>
        </p:nvSpPr>
        <p:spPr>
          <a:xfrm>
            <a:off x="750884" y="5505384"/>
            <a:ext cx="3821116" cy="587441"/>
          </a:xfrm>
          <a:prstGeom prst="rect">
            <a:avLst/>
          </a:prstGeom>
          <a:noFill/>
        </p:spPr>
        <p:txBody>
          <a:bodyPr wrap="square" lIns="108000" tIns="108000" rIns="108000" bIns="108000" anchor="ctr" anchorCtr="0">
            <a:spAutoFit/>
          </a:bodyPr>
          <a:lstStyle/>
          <a:p>
            <a:pPr algn="ctr"/>
            <a:r>
              <a:rPr lang="en-GB" sz="2400" dirty="0"/>
              <a:t>Click the map to find out</a:t>
            </a:r>
          </a:p>
        </p:txBody>
      </p:sp>
    </p:spTree>
    <p:extLst>
      <p:ext uri="{BB962C8B-B14F-4D97-AF65-F5344CB8AC3E}">
        <p14:creationId xmlns:p14="http://schemas.microsoft.com/office/powerpoint/2010/main" val="27711477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7" grpId="0" animBg="1"/>
      <p:bldP spid="7" grpId="1" animBg="1"/>
      <p:bldP spid="8" grpId="0" animBg="1"/>
      <p:bldP spid="8" grpId="1" animBg="1"/>
      <p:bldP spid="11" grpId="0" animBg="1"/>
      <p:bldP spid="11" grpId="1" animBg="1"/>
      <p:bldP spid="13" grpId="0"/>
      <p:bldP spid="13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220" t="32233" r="60558" b="24309"/>
          <a:stretch/>
        </p:blipFill>
        <p:spPr>
          <a:xfrm>
            <a:off x="4887747" y="1586731"/>
            <a:ext cx="3173432" cy="4506094"/>
          </a:xfrm>
          <a:prstGeom prst="rect">
            <a:avLst/>
          </a:prstGeom>
        </p:spPr>
      </p:pic>
      <p:sp>
        <p:nvSpPr>
          <p:cNvPr id="9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sz="3600" dirty="0"/>
              <a:t>How Big Is the Island?</a:t>
            </a:r>
          </a:p>
        </p:txBody>
      </p:sp>
      <p:sp>
        <p:nvSpPr>
          <p:cNvPr id="7" name="Rectangle 6"/>
          <p:cNvSpPr>
            <a:spLocks/>
          </p:cNvSpPr>
          <p:nvPr/>
        </p:nvSpPr>
        <p:spPr>
          <a:xfrm>
            <a:off x="1081875" y="2287702"/>
            <a:ext cx="3168666" cy="956773"/>
          </a:xfrm>
          <a:prstGeom prst="rect">
            <a:avLst/>
          </a:prstGeom>
          <a:solidFill>
            <a:srgbClr val="00B050"/>
          </a:solidFill>
        </p:spPr>
        <p:txBody>
          <a:bodyPr wrap="square" lIns="108000" tIns="108000" rIns="108000" bIns="108000" anchor="t" anchorCtr="0">
            <a:spAutoFit/>
          </a:bodyPr>
          <a:lstStyle/>
          <a:p>
            <a:pPr algn="ctr"/>
            <a:r>
              <a:rPr lang="en-GB" sz="2400" dirty="0">
                <a:solidFill>
                  <a:schemeClr val="bg1"/>
                </a:solidFill>
              </a:rPr>
              <a:t>Jamaica is 11,000 Square Kilometres</a:t>
            </a:r>
          </a:p>
        </p:txBody>
      </p:sp>
      <p:sp>
        <p:nvSpPr>
          <p:cNvPr id="8" name="Rectangle 7"/>
          <p:cNvSpPr>
            <a:spLocks/>
          </p:cNvSpPr>
          <p:nvPr/>
        </p:nvSpPr>
        <p:spPr>
          <a:xfrm>
            <a:off x="1072343" y="3359698"/>
            <a:ext cx="3178198" cy="1326105"/>
          </a:xfrm>
          <a:prstGeom prst="rect">
            <a:avLst/>
          </a:prstGeom>
          <a:solidFill>
            <a:schemeClr val="accent3"/>
          </a:solidFill>
        </p:spPr>
        <p:txBody>
          <a:bodyPr wrap="square" lIns="108000" tIns="108000" rIns="108000" bIns="108000" anchor="t" anchorCtr="0">
            <a:spAutoFit/>
          </a:bodyPr>
          <a:lstStyle/>
          <a:p>
            <a:pPr algn="ctr"/>
            <a:r>
              <a:rPr lang="en-GB" sz="2400" dirty="0">
                <a:solidFill>
                  <a:schemeClr val="bg1"/>
                </a:solidFill>
              </a:rPr>
              <a:t>Jamaica is 22 times smaller than the United Kingdom!</a:t>
            </a:r>
          </a:p>
        </p:txBody>
      </p:sp>
      <p:sp>
        <p:nvSpPr>
          <p:cNvPr id="14" name="Rectangle 13"/>
          <p:cNvSpPr>
            <a:spLocks/>
          </p:cNvSpPr>
          <p:nvPr/>
        </p:nvSpPr>
        <p:spPr>
          <a:xfrm>
            <a:off x="750884" y="1586731"/>
            <a:ext cx="3821116" cy="587441"/>
          </a:xfrm>
          <a:prstGeom prst="rect">
            <a:avLst/>
          </a:prstGeom>
          <a:noFill/>
        </p:spPr>
        <p:txBody>
          <a:bodyPr wrap="square" lIns="108000" tIns="108000" rIns="108000" bIns="108000" anchor="ctr" anchorCtr="0">
            <a:spAutoFit/>
          </a:bodyPr>
          <a:lstStyle/>
          <a:p>
            <a:pPr algn="ctr"/>
            <a:r>
              <a:rPr lang="en-GB" sz="2400" dirty="0"/>
              <a:t>Answer</a:t>
            </a:r>
          </a:p>
        </p:txBody>
      </p:sp>
    </p:spTree>
    <p:extLst>
      <p:ext uri="{BB962C8B-B14F-4D97-AF65-F5344CB8AC3E}">
        <p14:creationId xmlns:p14="http://schemas.microsoft.com/office/powerpoint/2010/main" val="40242856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987" r="17835"/>
          <a:stretch/>
        </p:blipFill>
        <p:spPr>
          <a:xfrm>
            <a:off x="776284" y="1586731"/>
            <a:ext cx="3795716" cy="4506094"/>
          </a:xfrm>
          <a:prstGeom prst="rect">
            <a:avLst/>
          </a:prstGeom>
        </p:spPr>
      </p:pic>
      <p:sp>
        <p:nvSpPr>
          <p:cNvPr id="11" name="Rectangle 10"/>
          <p:cNvSpPr>
            <a:spLocks/>
          </p:cNvSpPr>
          <p:nvPr/>
        </p:nvSpPr>
        <p:spPr>
          <a:xfrm>
            <a:off x="4899809" y="3583613"/>
            <a:ext cx="3178198" cy="1326105"/>
          </a:xfrm>
          <a:prstGeom prst="rect">
            <a:avLst/>
          </a:prstGeom>
          <a:solidFill>
            <a:schemeClr val="accent3"/>
          </a:solidFill>
        </p:spPr>
        <p:txBody>
          <a:bodyPr wrap="square" lIns="108000" tIns="108000" rIns="108000" bIns="108000" anchor="t" anchorCtr="0">
            <a:spAutoFit/>
          </a:bodyPr>
          <a:lstStyle/>
          <a:p>
            <a:pPr algn="ctr"/>
            <a:r>
              <a:rPr lang="en-GB" sz="2400" dirty="0">
                <a:solidFill>
                  <a:schemeClr val="bg1"/>
                </a:solidFill>
              </a:rPr>
              <a:t>Jamaica is 22 times smaller than the United Kingdom!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How Many People Live There?</a:t>
            </a:r>
          </a:p>
        </p:txBody>
      </p:sp>
      <p:sp>
        <p:nvSpPr>
          <p:cNvPr id="7" name="Rectangle 6"/>
          <p:cNvSpPr>
            <a:spLocks/>
          </p:cNvSpPr>
          <p:nvPr/>
        </p:nvSpPr>
        <p:spPr>
          <a:xfrm>
            <a:off x="4909343" y="2400506"/>
            <a:ext cx="3173430" cy="956773"/>
          </a:xfrm>
          <a:prstGeom prst="rect">
            <a:avLst/>
          </a:prstGeom>
          <a:solidFill>
            <a:srgbClr val="00B050"/>
          </a:solidFill>
        </p:spPr>
        <p:txBody>
          <a:bodyPr wrap="square" lIns="108000" tIns="108000" rIns="108000" bIns="108000" anchor="t" anchorCtr="0">
            <a:spAutoFit/>
          </a:bodyPr>
          <a:lstStyle/>
          <a:p>
            <a:pPr algn="ctr"/>
            <a:r>
              <a:rPr lang="en-GB" sz="2400" dirty="0">
                <a:solidFill>
                  <a:schemeClr val="bg1"/>
                </a:solidFill>
              </a:rPr>
              <a:t>More than the United Kingdom?</a:t>
            </a:r>
          </a:p>
        </p:txBody>
      </p:sp>
      <p:sp>
        <p:nvSpPr>
          <p:cNvPr id="9" name="Rectangle 8"/>
          <p:cNvSpPr>
            <a:spLocks/>
          </p:cNvSpPr>
          <p:nvPr/>
        </p:nvSpPr>
        <p:spPr>
          <a:xfrm>
            <a:off x="4909343" y="5136052"/>
            <a:ext cx="3173430" cy="956773"/>
          </a:xfrm>
          <a:prstGeom prst="rect">
            <a:avLst/>
          </a:prstGeom>
          <a:solidFill>
            <a:srgbClr val="00B050"/>
          </a:solidFill>
        </p:spPr>
        <p:txBody>
          <a:bodyPr wrap="square" lIns="108000" tIns="108000" rIns="108000" bIns="108000" anchor="t" anchorCtr="0">
            <a:spAutoFit/>
          </a:bodyPr>
          <a:lstStyle/>
          <a:p>
            <a:pPr algn="ctr"/>
            <a:r>
              <a:rPr lang="en-GB" sz="2400" dirty="0">
                <a:solidFill>
                  <a:schemeClr val="bg1"/>
                </a:solidFill>
              </a:rPr>
              <a:t>Less than the United Kingdom?</a:t>
            </a:r>
          </a:p>
        </p:txBody>
      </p:sp>
      <p:sp>
        <p:nvSpPr>
          <p:cNvPr id="12" name="Rectangle 11"/>
          <p:cNvSpPr>
            <a:spLocks/>
          </p:cNvSpPr>
          <p:nvPr/>
        </p:nvSpPr>
        <p:spPr>
          <a:xfrm>
            <a:off x="4578350" y="1586731"/>
            <a:ext cx="3821116" cy="587441"/>
          </a:xfrm>
          <a:prstGeom prst="rect">
            <a:avLst/>
          </a:prstGeom>
          <a:noFill/>
        </p:spPr>
        <p:txBody>
          <a:bodyPr wrap="square" lIns="108000" tIns="108000" rIns="108000" bIns="108000" anchor="ctr" anchorCtr="0">
            <a:spAutoFit/>
          </a:bodyPr>
          <a:lstStyle/>
          <a:p>
            <a:pPr algn="ctr"/>
            <a:r>
              <a:rPr lang="en-GB" sz="2400" dirty="0"/>
              <a:t>Think about it</a:t>
            </a:r>
          </a:p>
        </p:txBody>
      </p:sp>
    </p:spTree>
    <p:extLst>
      <p:ext uri="{BB962C8B-B14F-4D97-AF65-F5344CB8AC3E}">
        <p14:creationId xmlns:p14="http://schemas.microsoft.com/office/powerpoint/2010/main" val="21324134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  <p:bldP spid="7" grpId="0" animBg="1"/>
      <p:bldP spid="7" grpId="1" animBg="1"/>
      <p:bldP spid="9" grpId="0" animBg="1"/>
      <p:bldP spid="9" grpId="1" animBg="1"/>
      <p:bldP spid="12" grpId="0"/>
      <p:bldP spid="12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How Many People Live There?</a:t>
            </a:r>
          </a:p>
        </p:txBody>
      </p:sp>
      <p:sp>
        <p:nvSpPr>
          <p:cNvPr id="7" name="Rectangle 6"/>
          <p:cNvSpPr>
            <a:spLocks/>
          </p:cNvSpPr>
          <p:nvPr/>
        </p:nvSpPr>
        <p:spPr>
          <a:xfrm>
            <a:off x="4904577" y="2303043"/>
            <a:ext cx="3173430" cy="925995"/>
          </a:xfrm>
          <a:prstGeom prst="rect">
            <a:avLst/>
          </a:prstGeom>
          <a:solidFill>
            <a:srgbClr val="00B050"/>
          </a:solidFill>
        </p:spPr>
        <p:txBody>
          <a:bodyPr wrap="square" lIns="108000" tIns="108000" rIns="108000" bIns="108000" anchor="t" anchorCtr="0">
            <a:spAutoFit/>
          </a:bodyPr>
          <a:lstStyle/>
          <a:p>
            <a:pPr algn="ctr"/>
            <a:r>
              <a:rPr lang="en-GB" sz="2300" dirty="0">
                <a:solidFill>
                  <a:schemeClr val="bg1"/>
                </a:solidFill>
              </a:rPr>
              <a:t> 2.8 Million People Live in Jamaica</a:t>
            </a:r>
          </a:p>
        </p:txBody>
      </p:sp>
      <p:sp>
        <p:nvSpPr>
          <p:cNvPr id="11" name="Rectangle 10"/>
          <p:cNvSpPr>
            <a:spLocks/>
          </p:cNvSpPr>
          <p:nvPr/>
        </p:nvSpPr>
        <p:spPr>
          <a:xfrm>
            <a:off x="4904577" y="3357909"/>
            <a:ext cx="3178198" cy="1279939"/>
          </a:xfrm>
          <a:prstGeom prst="rect">
            <a:avLst/>
          </a:prstGeom>
          <a:solidFill>
            <a:schemeClr val="accent3"/>
          </a:solidFill>
        </p:spPr>
        <p:txBody>
          <a:bodyPr wrap="square" lIns="108000" tIns="108000" rIns="108000" bIns="108000" anchor="t" anchorCtr="0">
            <a:spAutoFit/>
          </a:bodyPr>
          <a:lstStyle/>
          <a:p>
            <a:pPr algn="ctr"/>
            <a:r>
              <a:rPr lang="en-GB" sz="2300" dirty="0">
                <a:solidFill>
                  <a:schemeClr val="bg1"/>
                </a:solidFill>
              </a:rPr>
              <a:t>This is 23 times less than the population of the United Kingdom.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987" r="17835"/>
          <a:stretch/>
        </p:blipFill>
        <p:spPr>
          <a:xfrm>
            <a:off x="776284" y="1586731"/>
            <a:ext cx="3795716" cy="4506094"/>
          </a:xfrm>
          <a:prstGeom prst="rect">
            <a:avLst/>
          </a:prstGeom>
        </p:spPr>
      </p:pic>
      <p:sp>
        <p:nvSpPr>
          <p:cNvPr id="15" name="Rectangle 14"/>
          <p:cNvSpPr>
            <a:spLocks/>
          </p:cNvSpPr>
          <p:nvPr/>
        </p:nvSpPr>
        <p:spPr>
          <a:xfrm>
            <a:off x="4578350" y="1586731"/>
            <a:ext cx="3821116" cy="587441"/>
          </a:xfrm>
          <a:prstGeom prst="rect">
            <a:avLst/>
          </a:prstGeom>
          <a:noFill/>
        </p:spPr>
        <p:txBody>
          <a:bodyPr wrap="square" lIns="108000" tIns="108000" rIns="108000" bIns="108000" anchor="ctr" anchorCtr="0">
            <a:spAutoFit/>
          </a:bodyPr>
          <a:lstStyle/>
          <a:p>
            <a:pPr algn="ctr"/>
            <a:r>
              <a:rPr lang="en-GB" sz="2400" dirty="0"/>
              <a:t>Answer</a:t>
            </a:r>
          </a:p>
        </p:txBody>
      </p:sp>
    </p:spTree>
    <p:extLst>
      <p:ext uri="{BB962C8B-B14F-4D97-AF65-F5344CB8AC3E}">
        <p14:creationId xmlns:p14="http://schemas.microsoft.com/office/powerpoint/2010/main" val="29607781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1" grpId="0" animBg="1"/>
      <p:bldP spid="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Jamaican National Flag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260"/>
          <a:stretch/>
        </p:blipFill>
        <p:spPr>
          <a:xfrm>
            <a:off x="1082180" y="1385467"/>
            <a:ext cx="6979640" cy="470735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656255" y="1724727"/>
            <a:ext cx="5817194" cy="699404"/>
          </a:xfrm>
          <a:prstGeom prst="rect">
            <a:avLst/>
          </a:prstGeom>
          <a:solidFill>
            <a:schemeClr val="bg1"/>
          </a:solidFill>
        </p:spPr>
        <p:txBody>
          <a:bodyPr wrap="square" lIns="108000" tIns="72000" rIns="108000" bIns="72000" rtlCol="0" anchor="ctr" anchorCtr="1">
            <a:spAutoFit/>
          </a:bodyPr>
          <a:lstStyle/>
          <a:p>
            <a:pPr algn="ctr"/>
            <a:r>
              <a:rPr lang="en-GB" dirty="0"/>
              <a:t>It is one of only two flags in the world without any of the colours red, white or blue.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656255" y="2642540"/>
            <a:ext cx="5821960" cy="699404"/>
          </a:xfrm>
          <a:prstGeom prst="rect">
            <a:avLst/>
          </a:prstGeom>
          <a:solidFill>
            <a:schemeClr val="bg1"/>
          </a:solidFill>
        </p:spPr>
        <p:txBody>
          <a:bodyPr wrap="square" lIns="108000" tIns="72000" rIns="108000" bIns="72000" rtlCol="0" anchor="ctr" anchorCtr="1">
            <a:spAutoFit/>
          </a:bodyPr>
          <a:lstStyle/>
          <a:p>
            <a:pPr algn="ctr"/>
            <a:r>
              <a:rPr lang="en-GB" dirty="0"/>
              <a:t>The flag was created for independence from Great Britain on 6</a:t>
            </a:r>
            <a:r>
              <a:rPr lang="en-GB" baseline="30000" dirty="0"/>
              <a:t>th</a:t>
            </a:r>
            <a:r>
              <a:rPr lang="en-GB" dirty="0"/>
              <a:t> August 1962.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661020" y="4478169"/>
            <a:ext cx="5821959" cy="699404"/>
          </a:xfrm>
          <a:prstGeom prst="rect">
            <a:avLst/>
          </a:prstGeom>
          <a:solidFill>
            <a:schemeClr val="bg1"/>
          </a:solidFill>
        </p:spPr>
        <p:txBody>
          <a:bodyPr wrap="square" lIns="108000" tIns="72000" rIns="108000" bIns="72000" rtlCol="0" anchor="ctr" anchorCtr="1">
            <a:spAutoFit/>
          </a:bodyPr>
          <a:lstStyle/>
          <a:p>
            <a:pPr algn="ctr"/>
            <a:r>
              <a:rPr lang="en-GB" b="1" dirty="0">
                <a:solidFill>
                  <a:srgbClr val="FFC000"/>
                </a:solidFill>
              </a:rPr>
              <a:t>Yellow</a:t>
            </a:r>
            <a:r>
              <a:rPr lang="en-GB" dirty="0"/>
              <a:t> is for the wealth of the country and the</a:t>
            </a:r>
            <a:br>
              <a:rPr lang="en-GB" dirty="0"/>
            </a:br>
            <a:r>
              <a:rPr lang="en-GB" dirty="0"/>
              <a:t>golden sunshine.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661020" y="3560355"/>
            <a:ext cx="5821959" cy="699404"/>
          </a:xfrm>
          <a:prstGeom prst="rect">
            <a:avLst/>
          </a:prstGeom>
          <a:solidFill>
            <a:schemeClr val="bg1"/>
          </a:solidFill>
        </p:spPr>
        <p:txBody>
          <a:bodyPr wrap="square" lIns="108000" tIns="72000" rIns="108000" bIns="72000" rtlCol="0" anchor="ctr" anchorCtr="1">
            <a:spAutoFit/>
          </a:bodyPr>
          <a:lstStyle/>
          <a:p>
            <a:pPr algn="ctr"/>
            <a:r>
              <a:rPr lang="en-GB" b="1" dirty="0"/>
              <a:t>Black</a:t>
            </a:r>
            <a:r>
              <a:rPr lang="en-GB" dirty="0"/>
              <a:t> represents the strength and creativity of the people which has allowed them to overcome hardships.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661020" y="5395984"/>
            <a:ext cx="5821959" cy="422405"/>
          </a:xfrm>
          <a:prstGeom prst="rect">
            <a:avLst/>
          </a:prstGeom>
          <a:solidFill>
            <a:schemeClr val="bg1"/>
          </a:solidFill>
        </p:spPr>
        <p:txBody>
          <a:bodyPr wrap="square" lIns="108000" tIns="72000" rIns="108000" bIns="72000" rtlCol="0" anchor="ctr" anchorCtr="1">
            <a:spAutoFit/>
          </a:bodyPr>
          <a:lstStyle/>
          <a:p>
            <a:pPr algn="ctr"/>
            <a:r>
              <a:rPr lang="en-GB" b="1" dirty="0">
                <a:solidFill>
                  <a:srgbClr val="00B050"/>
                </a:solidFill>
              </a:rPr>
              <a:t>Green</a:t>
            </a:r>
            <a:r>
              <a:rPr lang="en-GB" dirty="0"/>
              <a:t> is for the lush vegetation of the island.</a:t>
            </a:r>
          </a:p>
        </p:txBody>
      </p:sp>
    </p:spTree>
    <p:extLst>
      <p:ext uri="{BB962C8B-B14F-4D97-AF65-F5344CB8AC3E}">
        <p14:creationId xmlns:p14="http://schemas.microsoft.com/office/powerpoint/2010/main" val="36684827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  <p:bldP spid="8" grpId="0" animBg="1"/>
      <p:bldP spid="11" grpId="0" animBg="1"/>
      <p:bldP spid="1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sz="3600" dirty="0">
                <a:solidFill>
                  <a:schemeClr val="tx1"/>
                </a:solidFill>
              </a:rPr>
              <a:t>What the Island Looks Like</a:t>
            </a:r>
          </a:p>
        </p:txBody>
      </p:sp>
      <p:sp>
        <p:nvSpPr>
          <p:cNvPr id="10" name="Rectangle 9"/>
          <p:cNvSpPr/>
          <p:nvPr/>
        </p:nvSpPr>
        <p:spPr>
          <a:xfrm>
            <a:off x="755649" y="1513946"/>
            <a:ext cx="3494891" cy="319239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GB" dirty="0"/>
              <a:t>The Blue Mountain Range runs the length of the island and the highest peak is 2256 metres. </a:t>
            </a:r>
          </a:p>
          <a:p>
            <a:endParaRPr lang="en-GB" dirty="0"/>
          </a:p>
          <a:p>
            <a:r>
              <a:rPr lang="en-GB" dirty="0"/>
              <a:t>That is higher than the highest mountain in the British Isles, </a:t>
            </a:r>
            <a:br>
              <a:rPr lang="en-GB" dirty="0"/>
            </a:br>
            <a:r>
              <a:rPr lang="en-GB" dirty="0"/>
              <a:t>Ben Nevis in Scotland, which is 1345 metres. </a:t>
            </a:r>
          </a:p>
          <a:p>
            <a:endParaRPr lang="en-GB" dirty="0"/>
          </a:p>
          <a:p>
            <a:r>
              <a:rPr lang="en-GB" dirty="0"/>
              <a:t>The island also has lots of beautiful beaches.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35" t="2558" r="22935" b="2556"/>
          <a:stretch/>
        </p:blipFill>
        <p:spPr>
          <a:xfrm>
            <a:off x="4572000" y="1634122"/>
            <a:ext cx="3816350" cy="4458704"/>
          </a:xfrm>
          <a:prstGeom prst="rect">
            <a:avLst/>
          </a:prstGeom>
        </p:spPr>
      </p:pic>
      <p:sp>
        <p:nvSpPr>
          <p:cNvPr id="11" name="TextBox 21"/>
          <p:cNvSpPr txBox="1">
            <a:spLocks noChangeArrowheads="1"/>
          </p:cNvSpPr>
          <p:nvPr/>
        </p:nvSpPr>
        <p:spPr bwMode="auto">
          <a:xfrm>
            <a:off x="4697720" y="6245477"/>
            <a:ext cx="3564910" cy="9757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1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500" dirty="0"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Photo courtesy of </a:t>
            </a:r>
            <a:r>
              <a:rPr lang="en-GB" sz="500" dirty="0" err="1">
                <a:latin typeface="Arial" panose="020B0604020202020204" pitchFamily="34" charset="0"/>
                <a:cs typeface="Arial" panose="020B0604020202020204" pitchFamily="34" charset="0"/>
              </a:rPr>
              <a:t>Loïc</a:t>
            </a:r>
            <a:r>
              <a:rPr lang="en-GB" sz="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500" dirty="0" err="1">
                <a:latin typeface="Arial" panose="020B0604020202020204" pitchFamily="34" charset="0"/>
                <a:cs typeface="Arial" panose="020B0604020202020204" pitchFamily="34" charset="0"/>
              </a:rPr>
              <a:t>Cas</a:t>
            </a:r>
            <a:r>
              <a:rPr lang="en-GB" sz="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500" dirty="0"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(@flickr.com) - granted under creative commons licence – attribution</a:t>
            </a:r>
          </a:p>
        </p:txBody>
      </p:sp>
    </p:spTree>
    <p:extLst>
      <p:ext uri="{BB962C8B-B14F-4D97-AF65-F5344CB8AC3E}">
        <p14:creationId xmlns:p14="http://schemas.microsoft.com/office/powerpoint/2010/main" val="2610255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sz="3600" dirty="0"/>
              <a:t>Capital City</a:t>
            </a:r>
            <a:endParaRPr lang="en-GB" sz="3600" dirty="0">
              <a:solidFill>
                <a:schemeClr val="tx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55651" y="1513945"/>
            <a:ext cx="3380122" cy="431640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GB" dirty="0"/>
              <a:t>Kingston is the capital city</a:t>
            </a:r>
            <a:br>
              <a:rPr lang="en-GB" dirty="0"/>
            </a:br>
            <a:r>
              <a:rPr lang="en-GB" dirty="0"/>
              <a:t>of Jamaica.</a:t>
            </a:r>
          </a:p>
          <a:p>
            <a:endParaRPr lang="en-GB" dirty="0"/>
          </a:p>
          <a:p>
            <a:r>
              <a:rPr lang="en-GB" dirty="0"/>
              <a:t>Kingston is a vibrant city with a rich history of music, architecture and culture. There are many beautiful parks to visit as well as a modern waterfront area.</a:t>
            </a:r>
          </a:p>
          <a:p>
            <a:endParaRPr lang="en-GB" dirty="0"/>
          </a:p>
          <a:p>
            <a:r>
              <a:rPr lang="en-GB" dirty="0"/>
              <a:t>Kingston also has a wide variety of restaurants, hotels and beautiful scenery which attracts millions of tourists every year.</a:t>
            </a:r>
          </a:p>
          <a:p>
            <a:r>
              <a:rPr lang="en-GB" dirty="0"/>
              <a:t> </a:t>
            </a:r>
          </a:p>
        </p:txBody>
      </p:sp>
      <p:pic>
        <p:nvPicPr>
          <p:cNvPr id="1026" name="Picture 2" descr="https://upload.wikimedia.org/wikipedia/commons/8/80/A_View_Of_Kingston%2C_Jamaic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8125" y="1513945"/>
            <a:ext cx="4190568" cy="41905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4859968" y="5830349"/>
            <a:ext cx="7831123" cy="1846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600" dirty="0"/>
              <a:t>Photo courtesy of </a:t>
            </a:r>
            <a:r>
              <a:rPr lang="en-GB" sz="600" dirty="0" err="1"/>
              <a:t>KingstonPharaoh</a:t>
            </a:r>
            <a:r>
              <a:rPr lang="en-GB" sz="600" dirty="0"/>
              <a:t> (@Wikimedia commons), CC BY-SA 4.0</a:t>
            </a:r>
          </a:p>
        </p:txBody>
      </p:sp>
    </p:spTree>
    <p:extLst>
      <p:ext uri="{BB962C8B-B14F-4D97-AF65-F5344CB8AC3E}">
        <p14:creationId xmlns:p14="http://schemas.microsoft.com/office/powerpoint/2010/main" val="39152413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sz="3600" dirty="0"/>
              <a:t>Weather Watch</a:t>
            </a:r>
            <a:endParaRPr lang="en-GB" sz="3600" dirty="0">
              <a:solidFill>
                <a:schemeClr val="tx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55650" y="1513946"/>
            <a:ext cx="3688163" cy="319239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GB" dirty="0"/>
              <a:t>Jamaica has a tropical climate, meaning it is warm all year round.</a:t>
            </a:r>
          </a:p>
          <a:p>
            <a:endParaRPr lang="en-GB" dirty="0"/>
          </a:p>
          <a:p>
            <a:r>
              <a:rPr lang="en-GB" dirty="0"/>
              <a:t>However, it does have a rainy season which lasts from late April to October. </a:t>
            </a:r>
          </a:p>
          <a:p>
            <a:endParaRPr lang="en-GB" dirty="0"/>
          </a:p>
          <a:p>
            <a:r>
              <a:rPr lang="en-GB" dirty="0"/>
              <a:t>Jamaica also lies within the Atlantic hurricane belt, meaning it is at risk of experiencing hurricanes between June and November.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424" r="23692"/>
          <a:stretch/>
        </p:blipFill>
        <p:spPr>
          <a:xfrm>
            <a:off x="4572000" y="1634121"/>
            <a:ext cx="3816349" cy="4458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991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sz="3600" dirty="0"/>
              <a:t>Famous Jamaicans</a:t>
            </a:r>
            <a:endParaRPr lang="en-GB" sz="3600" dirty="0">
              <a:solidFill>
                <a:schemeClr val="tx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55650" y="1513946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dirty="0"/>
              <a:t>Who do you know from Jamaica?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498" y="862328"/>
            <a:ext cx="2685033" cy="576743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806919" y="2521134"/>
            <a:ext cx="1845966" cy="699404"/>
          </a:xfrm>
          <a:prstGeom prst="rect">
            <a:avLst/>
          </a:prstGeom>
          <a:solidFill>
            <a:srgbClr val="00B050"/>
          </a:solidFill>
        </p:spPr>
        <p:txBody>
          <a:bodyPr wrap="square" lIns="108000" tIns="72000" rIns="108000" bIns="72000" rtlCol="0" anchor="ctr" anchorCtr="1">
            <a:spAutoFit/>
          </a:bodyPr>
          <a:lstStyle/>
          <a:p>
            <a:pPr algn="ctr"/>
            <a:r>
              <a:rPr lang="en-GB" sz="2000" dirty="0">
                <a:solidFill>
                  <a:schemeClr val="bg1"/>
                </a:solidFill>
              </a:rPr>
              <a:t>Bob Marley</a:t>
            </a:r>
          </a:p>
          <a:p>
            <a:pPr algn="ctr"/>
            <a:r>
              <a:rPr lang="en-GB" sz="1600" dirty="0">
                <a:solidFill>
                  <a:schemeClr val="bg1"/>
                </a:solidFill>
              </a:rPr>
              <a:t>Musician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943677" y="4695820"/>
            <a:ext cx="2044351" cy="699404"/>
          </a:xfrm>
          <a:prstGeom prst="rect">
            <a:avLst/>
          </a:prstGeom>
          <a:solidFill>
            <a:srgbClr val="00B050"/>
          </a:solidFill>
        </p:spPr>
        <p:txBody>
          <a:bodyPr wrap="square" lIns="108000" tIns="72000" rIns="108000" bIns="72000" rtlCol="0" anchor="ctr" anchorCtr="1">
            <a:spAutoFit/>
          </a:bodyPr>
          <a:lstStyle/>
          <a:p>
            <a:pPr algn="ctr"/>
            <a:r>
              <a:rPr lang="en-GB" sz="2000" dirty="0">
                <a:solidFill>
                  <a:schemeClr val="bg1"/>
                </a:solidFill>
              </a:rPr>
              <a:t>Marcus Garvey</a:t>
            </a:r>
          </a:p>
          <a:p>
            <a:pPr algn="ctr"/>
            <a:r>
              <a:rPr lang="en-GB" sz="1600" dirty="0">
                <a:solidFill>
                  <a:schemeClr val="bg1"/>
                </a:solidFill>
              </a:rPr>
              <a:t>Civil Rights Activist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734617" y="2521134"/>
            <a:ext cx="1845966" cy="699404"/>
          </a:xfrm>
          <a:prstGeom prst="rect">
            <a:avLst/>
          </a:prstGeom>
          <a:solidFill>
            <a:srgbClr val="FFC000"/>
          </a:solidFill>
        </p:spPr>
        <p:txBody>
          <a:bodyPr wrap="square" lIns="108000" tIns="72000" rIns="108000" bIns="72000" rtlCol="0" anchor="ctr" anchorCtr="1">
            <a:spAutoFit/>
          </a:bodyPr>
          <a:lstStyle/>
          <a:p>
            <a:pPr algn="ctr"/>
            <a:r>
              <a:rPr lang="en-GB" sz="2000" dirty="0">
                <a:solidFill>
                  <a:schemeClr val="bg1"/>
                </a:solidFill>
              </a:rPr>
              <a:t>Grace Jones</a:t>
            </a:r>
          </a:p>
          <a:p>
            <a:pPr algn="ctr"/>
            <a:r>
              <a:rPr lang="en-GB" sz="1600" dirty="0">
                <a:solidFill>
                  <a:schemeClr val="bg1"/>
                </a:solidFill>
              </a:rPr>
              <a:t>Model and Singer</a:t>
            </a:r>
            <a:endParaRPr lang="en-GB" sz="2000" dirty="0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841106" y="3659152"/>
            <a:ext cx="1845966" cy="699404"/>
          </a:xfrm>
          <a:prstGeom prst="rect">
            <a:avLst/>
          </a:prstGeom>
          <a:solidFill>
            <a:srgbClr val="FFC000"/>
          </a:solidFill>
        </p:spPr>
        <p:txBody>
          <a:bodyPr wrap="square" lIns="108000" tIns="72000" rIns="108000" bIns="72000" rtlCol="0" anchor="ctr" anchorCtr="1">
            <a:spAutoFit/>
          </a:bodyPr>
          <a:lstStyle/>
          <a:p>
            <a:pPr algn="ctr"/>
            <a:r>
              <a:rPr lang="en-GB" sz="2000" dirty="0" err="1">
                <a:solidFill>
                  <a:schemeClr val="bg1"/>
                </a:solidFill>
              </a:rPr>
              <a:t>Asafa</a:t>
            </a:r>
            <a:r>
              <a:rPr lang="en-GB" sz="2000" dirty="0">
                <a:solidFill>
                  <a:schemeClr val="bg1"/>
                </a:solidFill>
              </a:rPr>
              <a:t> Powell</a:t>
            </a:r>
          </a:p>
          <a:p>
            <a:pPr algn="ctr"/>
            <a:r>
              <a:rPr lang="en-GB" sz="1600" dirty="0">
                <a:solidFill>
                  <a:schemeClr val="bg1"/>
                </a:solidFill>
              </a:rPr>
              <a:t>Athlete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054553" y="4695820"/>
            <a:ext cx="2331026" cy="1007181"/>
          </a:xfrm>
          <a:prstGeom prst="rect">
            <a:avLst/>
          </a:prstGeom>
          <a:solidFill>
            <a:srgbClr val="FFC000"/>
          </a:solidFill>
        </p:spPr>
        <p:txBody>
          <a:bodyPr wrap="square" lIns="108000" tIns="72000" rIns="108000" bIns="72000" rtlCol="0" anchor="ctr" anchorCtr="1">
            <a:spAutoFit/>
          </a:bodyPr>
          <a:lstStyle/>
          <a:p>
            <a:pPr algn="ctr"/>
            <a:r>
              <a:rPr lang="en-GB" sz="2000" dirty="0">
                <a:solidFill>
                  <a:schemeClr val="bg1"/>
                </a:solidFill>
              </a:rPr>
              <a:t>Portia </a:t>
            </a:r>
          </a:p>
          <a:p>
            <a:pPr algn="ctr"/>
            <a:r>
              <a:rPr lang="en-GB" sz="2000" dirty="0">
                <a:solidFill>
                  <a:schemeClr val="bg1"/>
                </a:solidFill>
              </a:rPr>
              <a:t>Simpson-Miller</a:t>
            </a:r>
          </a:p>
          <a:p>
            <a:pPr algn="ctr"/>
            <a:r>
              <a:rPr lang="en-GB" sz="1600" dirty="0">
                <a:solidFill>
                  <a:schemeClr val="bg1"/>
                </a:solidFill>
              </a:rPr>
              <a:t>Former Prime Minister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474094" y="3612983"/>
            <a:ext cx="1845966" cy="699404"/>
          </a:xfrm>
          <a:prstGeom prst="rect">
            <a:avLst/>
          </a:prstGeom>
          <a:solidFill>
            <a:srgbClr val="00B050"/>
          </a:solidFill>
        </p:spPr>
        <p:txBody>
          <a:bodyPr wrap="square" lIns="108000" tIns="72000" rIns="108000" bIns="72000" rtlCol="0" anchor="ctr" anchorCtr="1">
            <a:spAutoFit/>
          </a:bodyPr>
          <a:lstStyle/>
          <a:p>
            <a:pPr algn="ctr"/>
            <a:r>
              <a:rPr lang="en-GB" sz="2000" dirty="0">
                <a:solidFill>
                  <a:schemeClr val="bg1"/>
                </a:solidFill>
              </a:rPr>
              <a:t>Usain Bolt</a:t>
            </a:r>
          </a:p>
          <a:p>
            <a:pPr algn="ctr"/>
            <a:r>
              <a:rPr lang="en-GB" sz="1600" dirty="0">
                <a:solidFill>
                  <a:schemeClr val="bg1"/>
                </a:solidFill>
              </a:rPr>
              <a:t>Athlete</a:t>
            </a:r>
            <a:endParaRPr lang="en-GB" sz="2000" dirty="0">
              <a:solidFill>
                <a:schemeClr val="bg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657600" y="3536042"/>
            <a:ext cx="1845966" cy="945625"/>
          </a:xfrm>
          <a:prstGeom prst="rect">
            <a:avLst/>
          </a:prstGeom>
          <a:solidFill>
            <a:srgbClr val="92D050"/>
          </a:solidFill>
        </p:spPr>
        <p:txBody>
          <a:bodyPr wrap="square" lIns="108000" tIns="72000" rIns="108000" bIns="72000" rtlCol="0" anchor="ctr" anchorCtr="1">
            <a:spAutoFit/>
          </a:bodyPr>
          <a:lstStyle/>
          <a:p>
            <a:pPr algn="ctr"/>
            <a:r>
              <a:rPr lang="en-GB" sz="2000" dirty="0">
                <a:solidFill>
                  <a:schemeClr val="bg1"/>
                </a:solidFill>
              </a:rPr>
              <a:t>Levi Roots</a:t>
            </a:r>
          </a:p>
          <a:p>
            <a:pPr algn="ctr"/>
            <a:r>
              <a:rPr lang="en-GB" sz="1600" dirty="0">
                <a:solidFill>
                  <a:schemeClr val="bg1"/>
                </a:solidFill>
              </a:rPr>
              <a:t>Musician, Chef and Businessman</a:t>
            </a:r>
          </a:p>
        </p:txBody>
      </p:sp>
    </p:spTree>
    <p:extLst>
      <p:ext uri="{BB962C8B-B14F-4D97-AF65-F5344CB8AC3E}">
        <p14:creationId xmlns:p14="http://schemas.microsoft.com/office/powerpoint/2010/main" val="31421231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11" grpId="0" animBg="1"/>
      <p:bldP spid="12" grpId="0" animBg="1"/>
      <p:bldP spid="1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sz="3600" dirty="0"/>
              <a:t>What Does Jamaica Produce?</a:t>
            </a:r>
            <a:endParaRPr lang="en-GB" sz="3600" dirty="0">
              <a:solidFill>
                <a:schemeClr val="tx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55650" y="1513946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dirty="0"/>
              <a:t>Can you guess what the top three food products are on the island?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1191" y="2945807"/>
            <a:ext cx="1312088" cy="209597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1604" y="3155529"/>
            <a:ext cx="2306746" cy="167653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3049771"/>
            <a:ext cx="2290906" cy="188804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4064087" y="5189722"/>
            <a:ext cx="1015825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dirty="0"/>
              <a:t>Sugar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287331" y="5189722"/>
            <a:ext cx="1015825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dirty="0"/>
              <a:t>Bananas</a:t>
            </a:r>
          </a:p>
        </p:txBody>
      </p:sp>
      <p:sp>
        <p:nvSpPr>
          <p:cNvPr id="12" name="Rectangle 11"/>
          <p:cNvSpPr/>
          <p:nvPr/>
        </p:nvSpPr>
        <p:spPr>
          <a:xfrm>
            <a:off x="6727064" y="5189722"/>
            <a:ext cx="1015825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dirty="0"/>
              <a:t>Coffee</a:t>
            </a:r>
          </a:p>
        </p:txBody>
      </p:sp>
    </p:spTree>
    <p:extLst>
      <p:ext uri="{BB962C8B-B14F-4D97-AF65-F5344CB8AC3E}">
        <p14:creationId xmlns:p14="http://schemas.microsoft.com/office/powerpoint/2010/main" val="36196209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  <p:bldP spid="1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sz="3600" dirty="0"/>
              <a:t>Earning a Living</a:t>
            </a:r>
            <a:endParaRPr lang="en-GB" sz="3600" dirty="0">
              <a:solidFill>
                <a:schemeClr val="tx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29842" y="1513946"/>
            <a:ext cx="4437776" cy="4300390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GB" dirty="0"/>
              <a:t>There are a wide range of jobs in Jamaica, many of which are linked to the industries of agriculture, forestry and manufacturing alongside jobs such as those in teaching and medicine.</a:t>
            </a:r>
          </a:p>
          <a:p>
            <a:endParaRPr lang="en-GB" dirty="0"/>
          </a:p>
          <a:p>
            <a:r>
              <a:rPr lang="en-GB" dirty="0"/>
              <a:t>As the tourism industry is one of Jamaica’s top sources of income, many people work as part of the industry, in careers such as restaurants, hotels and at tourist sites.</a:t>
            </a:r>
          </a:p>
          <a:p>
            <a:endParaRPr lang="en-GB" dirty="0"/>
          </a:p>
          <a:p>
            <a:r>
              <a:rPr lang="en-GB" dirty="0"/>
              <a:t>Jamaica is also rapidly developing its ICT infrastructure and is increasingly becoming an attractive location for businesses involved in computing.</a:t>
            </a:r>
          </a:p>
        </p:txBody>
      </p:sp>
      <p:pic>
        <p:nvPicPr>
          <p:cNvPr id="2050" name="Picture 2" descr="File:Jamaica Chamber of Commerce Building 89-31 161st St 2012 jeh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0975" y="1298807"/>
            <a:ext cx="2661494" cy="47306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5515209" y="6029475"/>
            <a:ext cx="2637260" cy="18466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00" dirty="0"/>
              <a:t>Photo courtesy of </a:t>
            </a:r>
            <a:r>
              <a:rPr lang="en-GB" sz="600" dirty="0" err="1"/>
              <a:t>jim.henderson</a:t>
            </a:r>
            <a:r>
              <a:rPr lang="en-GB" sz="600" dirty="0"/>
              <a:t> (@Wikimedia commons), CC BY-SA 3.0</a:t>
            </a:r>
          </a:p>
        </p:txBody>
      </p:sp>
    </p:spTree>
    <p:extLst>
      <p:ext uri="{BB962C8B-B14F-4D97-AF65-F5344CB8AC3E}">
        <p14:creationId xmlns:p14="http://schemas.microsoft.com/office/powerpoint/2010/main" val="24460421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C2D07FF1-3EB1-4D9E-84F9-D2450425A22C}" vid="{819F8316-0E89-457C-B2A7-A168B6D0BF6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306</TotalTime>
  <Words>512</Words>
  <Application>Microsoft Office PowerPoint</Application>
  <PresentationFormat>On-screen Show (4:3)</PresentationFormat>
  <Paragraphs>78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1" baseType="lpstr">
      <vt:lpstr>Sassoon Infant Rg</vt:lpstr>
      <vt:lpstr>Twinkl SemiBold</vt:lpstr>
      <vt:lpstr>Calibri</vt:lpstr>
      <vt:lpstr>Twinkl</vt:lpstr>
      <vt:lpstr>Arial</vt:lpstr>
      <vt:lpstr>Tuffy</vt:lpstr>
      <vt:lpstr>Office Theme</vt:lpstr>
      <vt:lpstr>PowerPoint Presentation</vt:lpstr>
      <vt:lpstr>Where in the World Is It?</vt:lpstr>
      <vt:lpstr>How Big Is the Island?</vt:lpstr>
      <vt:lpstr>How Big Is the Island?</vt:lpstr>
      <vt:lpstr>How Many People Live There?</vt:lpstr>
      <vt:lpstr>How Many People Live There?</vt:lpstr>
      <vt:lpstr>The Jamaican National Flag</vt:lpstr>
      <vt:lpstr>What the Island Looks Like</vt:lpstr>
      <vt:lpstr>Capital City</vt:lpstr>
      <vt:lpstr>Weather Watch</vt:lpstr>
      <vt:lpstr>Famous Jamaicans</vt:lpstr>
      <vt:lpstr>What Does Jamaica Produce?</vt:lpstr>
      <vt:lpstr>Earning a Living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Twinkl Twinkl</dc:creator>
  <cp:lastModifiedBy>Ruth Robertson</cp:lastModifiedBy>
  <cp:revision>37</cp:revision>
  <dcterms:created xsi:type="dcterms:W3CDTF">2017-07-18T13:37:46Z</dcterms:created>
  <dcterms:modified xsi:type="dcterms:W3CDTF">2019-06-27T08:57:34Z</dcterms:modified>
</cp:coreProperties>
</file>