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1pPr>
    <a:lvl2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2pPr>
    <a:lvl3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3pPr>
    <a:lvl4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4pPr>
    <a:lvl5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5pPr>
    <a:lvl6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6pPr>
    <a:lvl7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7pPr>
    <a:lvl8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8pPr>
    <a:lvl9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FFFFFF"/>
        </a:solidFill>
        <a:effectLst/>
        <a:uFillTx/>
        <a:latin typeface="+mn-lt"/>
        <a:ea typeface="+mn-ea"/>
        <a:cs typeface="+mn-cs"/>
        <a:sym typeface="Helvetica Light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F5F0C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B4B4B4"/>
              </a:solidFill>
              <a:prstDash val="solid"/>
              <a:miter lim="400000"/>
            </a:ln>
          </a:left>
          <a:right>
            <a:ln w="12700" cap="flat">
              <a:solidFill>
                <a:srgbClr val="B4B4B4"/>
              </a:solidFill>
              <a:prstDash val="solid"/>
              <a:miter lim="400000"/>
            </a:ln>
          </a:right>
          <a:top>
            <a:ln w="12700" cap="flat">
              <a:solidFill>
                <a:srgbClr val="B4B4B4"/>
              </a:solidFill>
              <a:prstDash val="solid"/>
              <a:miter lim="400000"/>
            </a:ln>
          </a:top>
          <a:bottom>
            <a:ln w="12700" cap="flat">
              <a:solidFill>
                <a:srgbClr val="B4B4B4"/>
              </a:solidFill>
              <a:prstDash val="solid"/>
              <a:miter lim="400000"/>
            </a:ln>
          </a:bottom>
          <a:insideH>
            <a:ln w="12700" cap="flat">
              <a:solidFill>
                <a:srgbClr val="B4B4B4"/>
              </a:solidFill>
              <a:prstDash val="solid"/>
              <a:miter lim="400000"/>
            </a:ln>
          </a:insideH>
          <a:insideV>
            <a:ln w="12700" cap="flat">
              <a:solidFill>
                <a:srgbClr val="B4B4B4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87CED4">
              <a:alpha val="2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398CCE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254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solidFill>
                <a:srgbClr val="CBCBCB"/>
              </a:solidFill>
              <a:prstDash val="solid"/>
              <a:miter lim="400000"/>
            </a:ln>
          </a:insideV>
        </a:tcBdr>
        <a:fill>
          <a:solidFill>
            <a:srgbClr val="0365C0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929292"/>
              </a:solidFill>
              <a:prstDash val="solid"/>
              <a:miter lim="400000"/>
            </a:ln>
          </a:top>
          <a:bottom>
            <a:ln w="12700" cap="flat">
              <a:solidFill>
                <a:srgbClr val="929292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5DC123">
              <a:alpha val="19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2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3632E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33632E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000000"/>
        </a:fontRef>
        <a:srgbClr val="000000"/>
      </a:tcTxStyle>
      <a:tcStyle>
        <a:tcBdr>
          <a:left>
            <a:ln w="25400" cap="flat">
              <a:solidFill>
                <a:srgbClr val="FFFFFF"/>
              </a:solidFill>
              <a:prstDash val="solid"/>
              <a:miter lim="400000"/>
            </a:ln>
          </a:left>
          <a:right>
            <a:ln w="254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05381"/>
              <a:satOff val="14341"/>
              <a:lumOff val="10801"/>
            </a:scheme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6">
              <a:hueOff val="105381"/>
              <a:satOff val="14341"/>
              <a:lumOff val="10801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BCBCB"/>
              </a:solidFill>
              <a:prstDash val="solid"/>
              <a:miter lim="400000"/>
            </a:ln>
          </a:left>
          <a:right>
            <a:ln w="12700" cap="flat">
              <a:solidFill>
                <a:srgbClr val="CBCBCB"/>
              </a:solidFill>
              <a:prstDash val="solid"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solidFill>
                <a:srgbClr val="CBCBCB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45761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CBCBCB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77C83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CBCBCB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77C83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797A7C">
              <a:alpha val="30000"/>
            </a:srgbClr>
          </a:solidFill>
        </a:fill>
      </a:tcStyle>
    </a:band2H>
    <a:firstCol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"/>
          <a:ea typeface="Helvetica"/>
          <a:cs typeface="Helvetic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7" d="100"/>
          <a:sy n="27" d="100"/>
        </p:scale>
        <p:origin x="5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2387600" y="2298700"/>
            <a:ext cx="19621500" cy="46482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387600" y="7073900"/>
            <a:ext cx="196215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21"/>
          </p:nvPr>
        </p:nvSpPr>
        <p:spPr>
          <a:xfrm>
            <a:off x="2752725" y="-2489200"/>
            <a:ext cx="18840450" cy="125603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2387600" y="9448800"/>
            <a:ext cx="196215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2387600" y="11518900"/>
            <a:ext cx="19621500" cy="1714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2387600" y="4533900"/>
            <a:ext cx="19621500" cy="46482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21"/>
          </p:nvPr>
        </p:nvSpPr>
        <p:spPr>
          <a:xfrm>
            <a:off x="12407900" y="-2159000"/>
            <a:ext cx="10337800" cy="15506702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790700" y="1066800"/>
            <a:ext cx="10007600" cy="56261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790700" y="7035800"/>
            <a:ext cx="10007600" cy="56261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4400"/>
            </a:lvl1pPr>
            <a:lvl2pPr marL="0" indent="0" algn="ctr">
              <a:spcBef>
                <a:spcPts val="0"/>
              </a:spcBef>
              <a:buSzTx/>
              <a:buNone/>
              <a:defRPr sz="4400"/>
            </a:lvl2pPr>
            <a:lvl3pPr marL="0" indent="0" algn="ctr">
              <a:spcBef>
                <a:spcPts val="0"/>
              </a:spcBef>
              <a:buSzTx/>
              <a:buNone/>
              <a:defRPr sz="4400"/>
            </a:lvl3pPr>
            <a:lvl4pPr marL="0" indent="0" algn="ctr">
              <a:spcBef>
                <a:spcPts val="0"/>
              </a:spcBef>
              <a:buSzTx/>
              <a:buNone/>
              <a:defRPr sz="4400"/>
            </a:lvl4pPr>
            <a:lvl5pPr marL="0" indent="0" algn="ctr">
              <a:spcBef>
                <a:spcPts val="0"/>
              </a:spcBef>
              <a:buSzTx/>
              <a:buNone/>
              <a:defRPr sz="4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idx="21"/>
          </p:nvPr>
        </p:nvSpPr>
        <p:spPr>
          <a:xfrm>
            <a:off x="12496800" y="-1485900"/>
            <a:ext cx="10193867" cy="152908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790700" y="3644900"/>
            <a:ext cx="10007600" cy="8839200"/>
          </a:xfrm>
          <a:prstGeom prst="rect">
            <a:avLst/>
          </a:prstGeom>
        </p:spPr>
        <p:txBody>
          <a:bodyPr/>
          <a:lstStyle>
            <a:lvl1pPr marL="431800" indent="-431800">
              <a:spcBef>
                <a:spcPts val="5300"/>
              </a:spcBef>
              <a:defRPr sz="3800"/>
            </a:lvl1pPr>
            <a:lvl2pPr marL="863600" indent="-431800">
              <a:spcBef>
                <a:spcPts val="5300"/>
              </a:spcBef>
              <a:defRPr sz="3800"/>
            </a:lvl2pPr>
            <a:lvl3pPr marL="1295400" indent="-431800">
              <a:spcBef>
                <a:spcPts val="5300"/>
              </a:spcBef>
              <a:defRPr sz="3800"/>
            </a:lvl3pPr>
            <a:lvl4pPr marL="1727200" indent="-431800">
              <a:spcBef>
                <a:spcPts val="5300"/>
              </a:spcBef>
              <a:defRPr sz="3800"/>
            </a:lvl4pPr>
            <a:lvl5pPr marL="2159000" indent="-431800">
              <a:spcBef>
                <a:spcPts val="53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790700" y="1790700"/>
            <a:ext cx="20815300" cy="101473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half" idx="21"/>
          </p:nvPr>
        </p:nvSpPr>
        <p:spPr>
          <a:xfrm>
            <a:off x="12344400" y="7112000"/>
            <a:ext cx="10439400" cy="69596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half" idx="22"/>
          </p:nvPr>
        </p:nvSpPr>
        <p:spPr>
          <a:xfrm>
            <a:off x="12407900" y="190500"/>
            <a:ext cx="10363200" cy="69088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23"/>
          </p:nvPr>
        </p:nvSpPr>
        <p:spPr>
          <a:xfrm>
            <a:off x="1583266" y="-1879600"/>
            <a:ext cx="10414001" cy="156210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21"/>
          </p:nvPr>
        </p:nvSpPr>
        <p:spPr>
          <a:xfrm>
            <a:off x="2387600" y="8953500"/>
            <a:ext cx="19621500" cy="685800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800" b="1">
                <a:latin typeface="Helvetica"/>
                <a:ea typeface="Helvetica"/>
                <a:cs typeface="Helvetica"/>
                <a:sym typeface="Helvetica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22"/>
          </p:nvPr>
        </p:nvSpPr>
        <p:spPr>
          <a:xfrm>
            <a:off x="2387600" y="6007100"/>
            <a:ext cx="19621500" cy="952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3400"/>
              </a:spcBef>
              <a:buSzTx/>
              <a:buNone/>
              <a:defRPr sz="5600"/>
            </a:lvl1pPr>
          </a:lstStyle>
          <a:p>
            <a:r>
              <a:t>“Type a quote here.”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21"/>
          </p:nvPr>
        </p:nvSpPr>
        <p:spPr>
          <a:xfrm>
            <a:off x="-47625" y="-2540000"/>
            <a:ext cx="24479250" cy="16319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 anchor="t"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790700" y="571500"/>
            <a:ext cx="20815300" cy="2984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790700" y="3644900"/>
            <a:ext cx="20815300" cy="88392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5253" y="13004800"/>
            <a:ext cx="453238" cy="4699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>
              <a:defRPr sz="2400"/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titleStyle>
    <p:bodyStyle>
      <a:lvl1pPr marL="609600" marR="0" indent="-6096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1pPr>
      <a:lvl2pPr marL="1219200" marR="0" indent="-6096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2pPr>
      <a:lvl3pPr marL="1828800" marR="0" indent="-6096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3pPr>
      <a:lvl4pPr marL="2438400" marR="0" indent="-6096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4pPr>
      <a:lvl5pPr marL="3048000" marR="0" indent="-6096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5pPr>
      <a:lvl6pPr marL="3657600" marR="0" indent="-6096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6pPr>
      <a:lvl7pPr marL="4267200" marR="0" indent="-6096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7pPr>
      <a:lvl8pPr marL="4876800" marR="0" indent="-6096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8pPr>
      <a:lvl9pPr marL="5486400" marR="0" indent="-6096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5200" b="0" i="0" u="none" strike="noStrike" cap="none" spc="0" baseline="0">
          <a:solidFill>
            <a:srgbClr val="FFFFFF"/>
          </a:solidFill>
          <a:uFillTx/>
          <a:latin typeface="+mn-lt"/>
          <a:ea typeface="+mn-ea"/>
          <a:cs typeface="+mn-cs"/>
          <a:sym typeface="Helvetica Light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Islam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Islam</a:t>
            </a:r>
          </a:p>
        </p:txBody>
      </p:sp>
      <p:sp>
        <p:nvSpPr>
          <p:cNvPr id="120" name="By Edith Vaughan"/>
          <p:cNvSpPr txBox="1">
            <a:spLocks noGrp="1"/>
          </p:cNvSpPr>
          <p:nvPr>
            <p:ph type="subTitle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By Edith Vaughan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The origin of Islam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origin of Islam </a:t>
            </a:r>
          </a:p>
        </p:txBody>
      </p:sp>
      <p:sp>
        <p:nvSpPr>
          <p:cNvPr id="123" name="Islam was believed to have been founded by the prophet Muhammad, who was born in A.D. 570 in Mecca-Saudi Arabia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Islam was believed to have been founded by the prophet Muhammad, who was born in A.D. 570 in Mecca-Saudi Arabia</a:t>
            </a:r>
          </a:p>
          <a:p>
            <a:r>
              <a:t>The chain of prophets was believed to have started with Adam</a:t>
            </a:r>
          </a:p>
          <a:p>
            <a:r>
              <a:t>These are the other Islamic prophets:Adam, Noah, Abraham, Ishmael, Isaac, Jacob, Joseph, Job, Moses, Aaron, David, Solomon, Elias, Jonah, John and Jesus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dissolve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Main Belief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Main Beliefs</a:t>
            </a:r>
          </a:p>
        </p:txBody>
      </p:sp>
      <p:sp>
        <p:nvSpPr>
          <p:cNvPr id="126" name="Some of the Muslims main beliefs are that Islam was revealed over 1400 years ago…"/>
          <p:cNvSpPr txBox="1">
            <a:spLocks noGrp="1"/>
          </p:cNvSpPr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Some of the Muslims main beliefs are that Islam was revealed over 1400 years ago</a:t>
            </a:r>
          </a:p>
          <a:p>
            <a:r>
              <a:t>When Muhammad’s name is heard people say ‘peace upon him’ </a:t>
            </a:r>
          </a:p>
          <a:p>
            <a:r>
              <a:t>Muhammad was the last prophet sent by god (allah)</a:t>
            </a:r>
          </a:p>
        </p:txBody>
      </p:sp>
      <p:pic>
        <p:nvPicPr>
          <p:cNvPr id="127" name="IMG_0073.jpeg" descr="IMG_0073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189776" y="3679397"/>
            <a:ext cx="9616083" cy="8934944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" grpId="1" animBg="1" advAuto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Sacred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Sacred text</a:t>
            </a:r>
          </a:p>
        </p:txBody>
      </p:sp>
      <p:sp>
        <p:nvSpPr>
          <p:cNvPr id="130" name="The Muslims most well-known sacred text is called the Quran…"/>
          <p:cNvSpPr txBox="1">
            <a:spLocks noGrp="1"/>
          </p:cNvSpPr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The Muslims most well-known sacred text is called the Quran </a:t>
            </a:r>
          </a:p>
          <a:p>
            <a:r>
              <a:t>The Quran is the world of allah in the words of Muhammad the prophet</a:t>
            </a:r>
          </a:p>
          <a:p>
            <a:r>
              <a:t>Another of the Muslims sacred texts is the sunnah</a:t>
            </a:r>
          </a:p>
          <a:p>
            <a:r>
              <a:t>The sunnah is the practical example of Muhammad the prophet </a:t>
            </a:r>
          </a:p>
        </p:txBody>
      </p:sp>
      <p:pic>
        <p:nvPicPr>
          <p:cNvPr id="131" name="IMG_0074.jpeg" descr="IMG_0074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858464" y="4199457"/>
            <a:ext cx="12242440" cy="791343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>
        <p:push/>
      </p:transition>
    </mc:Choice>
    <mc:Fallback xmlns:a14="http://schemas.microsoft.com/office/drawing/2010/main" xmlns:m="http://schemas.openxmlformats.org/officeDocument/2006/math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Sacred building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Sacred building</a:t>
            </a:r>
          </a:p>
        </p:txBody>
      </p:sp>
      <p:sp>
        <p:nvSpPr>
          <p:cNvPr id="134" name="The Muslims most sacred  building is called the mosque…"/>
          <p:cNvSpPr txBox="1">
            <a:spLocks noGrp="1"/>
          </p:cNvSpPr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pPr marL="418845" indent="-418845" defTabSz="800735">
              <a:spcBef>
                <a:spcPts val="5100"/>
              </a:spcBef>
              <a:defRPr sz="3686"/>
            </a:pPr>
            <a:r>
              <a:t> The Muslims most sacred  building is called the mosque</a:t>
            </a:r>
          </a:p>
          <a:p>
            <a:pPr marL="418845" indent="-418845" defTabSz="800735">
              <a:spcBef>
                <a:spcPts val="5100"/>
              </a:spcBef>
              <a:defRPr sz="3686"/>
            </a:pPr>
            <a:r>
              <a:t>The most important service of the week is at Friday at noon </a:t>
            </a:r>
          </a:p>
          <a:p>
            <a:pPr marL="418845" indent="-418845" defTabSz="800735">
              <a:spcBef>
                <a:spcPts val="5100"/>
              </a:spcBef>
              <a:defRPr sz="3686"/>
            </a:pPr>
            <a:r>
              <a:t>When Muslims pray they face Mecca in Saudi Arabia</a:t>
            </a:r>
          </a:p>
          <a:p>
            <a:pPr marL="418845" indent="-418845" defTabSz="800735">
              <a:spcBef>
                <a:spcPts val="5100"/>
              </a:spcBef>
              <a:defRPr sz="3686"/>
            </a:pPr>
            <a:r>
              <a:t>When Muslim man prayed they were small cap called taqiyah</a:t>
            </a:r>
          </a:p>
          <a:p>
            <a:pPr marL="418845" indent="-418845" defTabSz="800735">
              <a:spcBef>
                <a:spcPts val="5100"/>
              </a:spcBef>
              <a:defRPr sz="3686"/>
            </a:pPr>
            <a:r>
              <a:t>When girls are at the mosque and are praying they are required to wear a long dress down to their feet and a scarf </a:t>
            </a:r>
          </a:p>
        </p:txBody>
      </p:sp>
      <p:pic>
        <p:nvPicPr>
          <p:cNvPr id="135" name="IMG_0075.png" descr="IMG_0075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3106129" y="3145109"/>
            <a:ext cx="8273144" cy="4653644"/>
          </a:xfrm>
          <a:prstGeom prst="rect">
            <a:avLst/>
          </a:prstGeom>
          <a:ln w="12700">
            <a:miter lim="400000"/>
          </a:ln>
        </p:spPr>
      </p:pic>
      <p:pic>
        <p:nvPicPr>
          <p:cNvPr id="136" name="IMG_0077.jpeg" descr="IMG_0077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3067930" y="8011192"/>
            <a:ext cx="8349541" cy="507697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blinds dir="vert"/>
      </p:transition>
    </mc:Choice>
    <mc:Fallback xmlns:a14="http://schemas.microsoft.com/office/drawing/2010/main" xmlns:m="http://schemas.openxmlformats.org/officeDocument/2006/math" xmlns="">
      <p:transition spd="med">
        <p:fade/>
      </p:transition>
    </mc:Fallback>
  </mc:AlternateContent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grpId="1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animEffect transition="out" filter="box(out)">
                                      <p:cBhvr>
                                        <p:cTn id="6" dur="1000" fill="hold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" grpId="1" animBg="1" advAuto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Major Festival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Major Festivals</a:t>
            </a:r>
          </a:p>
        </p:txBody>
      </p:sp>
      <p:sp>
        <p:nvSpPr>
          <p:cNvPr id="139" name="The most famous festivals in the Muslim religion is Ramadan which leads up eid-al-fitr which is a big celebration for Muslims…"/>
          <p:cNvSpPr txBox="1">
            <a:spLocks noGrp="1"/>
          </p:cNvSpPr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 The most famous festivals in the Muslim religion is Ramadan which leads up eid-al-fitr which is a big celebration for Muslims</a:t>
            </a:r>
          </a:p>
          <a:p>
            <a:r>
              <a:t>Ramadan is a month of the year where Muslims fast which is where they don’t eat in daylight hours and they only have food when the moon is up</a:t>
            </a:r>
          </a:p>
          <a:p>
            <a:r>
              <a:t>Ramadan leads up to Eid which is when the fasting ends and the Muslims have a big celebration exchanging gifts eating food and having a great time</a:t>
            </a:r>
          </a:p>
        </p:txBody>
      </p:sp>
      <p:pic>
        <p:nvPicPr>
          <p:cNvPr id="140" name="IMG_0076.png" descr="IMG_0076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2479581" y="3706551"/>
            <a:ext cx="11378840" cy="8534131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ripple/>
      </p:transition>
    </mc:Choice>
    <mc:Fallback xmlns:a14="http://schemas.microsoft.com/office/drawing/2010/main" xmlns:m="http://schemas.openxmlformats.org/officeDocument/2006/math"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imilarities and differences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Similarities and differences </a:t>
            </a:r>
          </a:p>
        </p:txBody>
      </p:sp>
      <p:sp>
        <p:nvSpPr>
          <p:cNvPr id="143" name="Similarities: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marL="530352" indent="-530352" defTabSz="718184">
              <a:spcBef>
                <a:spcPts val="5100"/>
              </a:spcBef>
              <a:defRPr sz="4524"/>
            </a:pPr>
            <a:r>
              <a:t>Similarities:</a:t>
            </a:r>
          </a:p>
          <a:p>
            <a:pPr marL="530352" indent="-530352" defTabSz="718184">
              <a:spcBef>
                <a:spcPts val="5100"/>
              </a:spcBef>
              <a:defRPr sz="4524"/>
            </a:pPr>
            <a:r>
              <a:t>They have a holy book and building</a:t>
            </a:r>
          </a:p>
          <a:p>
            <a:pPr marL="530352" indent="-530352" defTabSz="718184">
              <a:spcBef>
                <a:spcPts val="5100"/>
              </a:spcBef>
              <a:defRPr sz="4524"/>
            </a:pPr>
            <a:r>
              <a:t>They have prophets</a:t>
            </a:r>
          </a:p>
          <a:p>
            <a:pPr marL="530352" indent="-530352" defTabSz="718184">
              <a:spcBef>
                <a:spcPts val="5100"/>
              </a:spcBef>
              <a:defRPr sz="4524"/>
            </a:pPr>
            <a:r>
              <a:t>Differences:</a:t>
            </a:r>
          </a:p>
          <a:p>
            <a:pPr marL="530352" indent="-530352" defTabSz="718184">
              <a:spcBef>
                <a:spcPts val="5100"/>
              </a:spcBef>
              <a:defRPr sz="4524"/>
            </a:pPr>
            <a:r>
              <a:t>They have they’re own god</a:t>
            </a:r>
          </a:p>
          <a:p>
            <a:pPr marL="530352" indent="-530352" defTabSz="718184">
              <a:spcBef>
                <a:spcPts val="5100"/>
              </a:spcBef>
              <a:defRPr sz="4524"/>
            </a:pPr>
            <a:r>
              <a:t>They fast </a:t>
            </a:r>
          </a:p>
          <a:p>
            <a:pPr marL="530352" indent="-530352" defTabSz="718184">
              <a:spcBef>
                <a:spcPts val="5100"/>
              </a:spcBef>
              <a:defRPr sz="4524"/>
            </a:pPr>
            <a:r>
              <a:t>They were unique clothes</a:t>
            </a:r>
          </a:p>
        </p:txBody>
      </p:sp>
      <p:sp>
        <p:nvSpPr>
          <p:cNvPr id="144" name="Line"/>
          <p:cNvSpPr/>
          <p:nvPr/>
        </p:nvSpPr>
        <p:spPr>
          <a:xfrm>
            <a:off x="-269159" y="7499479"/>
            <a:ext cx="24935021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50800" tIns="50800" rIns="50800" bIns="50800" anchor="ctr"/>
          <a:lstStyle/>
          <a:p>
            <a:pPr>
              <a:defRPr sz="3200">
                <a:effectLst>
                  <a:outerShdw blurRad="25400" dist="23998" dir="2700000" rotWithShape="0">
                    <a:srgbClr val="000000">
                      <a:alpha val="31034"/>
                    </a:srgbClr>
                  </a:outerShdw>
                </a:effectLst>
              </a:defRPr>
            </a:pPr>
            <a:endParaRPr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spd="slow">
        <p15:prstTrans prst="peelOff" invX="1"/>
      </p:transition>
    </mc:Choice>
    <mc:Choice xmlns:p14="http://schemas.microsoft.com/office/powerpoint/2010/main" xmlns:a14="http://schemas.microsoft.com/office/drawing/2010/main" xmlns:m="http://schemas.openxmlformats.org/officeDocument/2006/math" xmlns="" Requires="p14">
      <p:transition spd="med" advClick="1" p14:dur="1000">
        <p:wipe dir="l"/>
      </p:transition>
    </mc:Choice>
    <mc:Fallback xmlns:a14="http://schemas.microsoft.com/office/drawing/2010/main" xmlns:m="http://schemas.openxmlformats.org/officeDocument/2006/math"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5 pillars of Islam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5 pillars of Islam </a:t>
            </a:r>
          </a:p>
        </p:txBody>
      </p:sp>
      <p:sp>
        <p:nvSpPr>
          <p:cNvPr id="147" name="Shahah- deceleration of faith…"/>
          <p:cNvSpPr txBox="1">
            <a:spLocks noGrp="1"/>
          </p:cNvSpPr>
          <p:nvPr>
            <p:ph type="body" sz="half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Shahah- deceleration of faith</a:t>
            </a:r>
          </a:p>
          <a:p>
            <a:r>
              <a:t>Salat- praying 5 times a day</a:t>
            </a:r>
          </a:p>
          <a:p>
            <a:r>
              <a:t>Zakat- giving money to charity</a:t>
            </a:r>
          </a:p>
          <a:p>
            <a:r>
              <a:t>Sawm- fasting during Ramadan</a:t>
            </a:r>
          </a:p>
          <a:p>
            <a:r>
              <a:t>Hajj- A pilgrimage to God</a:t>
            </a:r>
          </a:p>
        </p:txBody>
      </p:sp>
      <p:pic>
        <p:nvPicPr>
          <p:cNvPr id="148" name="IMG_0078.png" descr="IMG_0078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0759157" y="3810000"/>
            <a:ext cx="10011104" cy="868956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:dissolve/>
      </p:transition>
    </mc:Choice>
    <mc:Fallback xmlns:a14="http://schemas.microsoft.com/office/drawing/2010/main" xmlns:m="http://schemas.openxmlformats.org/officeDocument/2006/math"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Gradient">
  <a:themeElements>
    <a:clrScheme name="Gradient">
      <a:dk1>
        <a:srgbClr val="FF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Gradient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Gradien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chemeClr val="accent1">
                <a:hueOff val="321133"/>
                <a:satOff val="-12043"/>
                <a:lumOff val="-7113"/>
              </a:schemeClr>
            </a:gs>
          </a:gsLst>
          <a:lin ang="5400000" scaled="0"/>
        </a:gradFill>
        <a:ln w="12700" cap="flat">
          <a:noFill/>
          <a:miter lim="400000"/>
        </a:ln>
        <a:effectLst>
          <a:outerShdw blurRad="76200" dir="18900000" rotWithShape="0">
            <a:srgbClr val="000000">
              <a:alpha val="8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23998" dir="2700000" rotWithShape="0">
                <a:srgbClr val="000000">
                  <a:alpha val="31034"/>
                </a:srgbClr>
              </a:outerShdw>
            </a:effectLst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Gradient">
  <a:themeElements>
    <a:clrScheme name="Gradient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65C1"/>
      </a:accent1>
      <a:accent2>
        <a:srgbClr val="189B1A"/>
      </a:accent2>
      <a:accent3>
        <a:srgbClr val="008C91"/>
      </a:accent3>
      <a:accent4>
        <a:srgbClr val="5747C1"/>
      </a:accent4>
      <a:accent5>
        <a:srgbClr val="971817"/>
      </a:accent5>
      <a:accent6>
        <a:srgbClr val="BC8027"/>
      </a:accent6>
      <a:hlink>
        <a:srgbClr val="0000FF"/>
      </a:hlink>
      <a:folHlink>
        <a:srgbClr val="FF00FF"/>
      </a:folHlink>
    </a:clrScheme>
    <a:fontScheme name="Gradient">
      <a:majorFont>
        <a:latin typeface="Helvetica Light"/>
        <a:ea typeface="Helvetica Light"/>
        <a:cs typeface="Helvetica Light"/>
      </a:majorFont>
      <a:minorFont>
        <a:latin typeface="Helvetica Light"/>
        <a:ea typeface="Helvetica Light"/>
        <a:cs typeface="Helvetica Light"/>
      </a:minorFont>
    </a:fontScheme>
    <a:fmtScheme name="Gradien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76200" dir="18900000" rotWithShape="0">
              <a:srgbClr val="000000">
                <a:alpha val="8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gradFill flip="none" rotWithShape="1">
          <a:gsLst>
            <a:gs pos="0">
              <a:schemeClr val="accent1"/>
            </a:gs>
            <a:gs pos="100000">
              <a:schemeClr val="accent1">
                <a:hueOff val="321133"/>
                <a:satOff val="-12043"/>
                <a:lumOff val="-7113"/>
              </a:schemeClr>
            </a:gs>
          </a:gsLst>
          <a:lin ang="5400000" scaled="0"/>
        </a:gradFill>
        <a:ln w="12700" cap="flat">
          <a:noFill/>
          <a:miter lim="400000"/>
        </a:ln>
        <a:effectLst>
          <a:outerShdw blurRad="76200" dir="18900000" rotWithShape="0">
            <a:srgbClr val="000000">
              <a:alpha val="8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25400" dist="23998" dir="2700000" rotWithShape="0">
                <a:srgbClr val="000000">
                  <a:alpha val="31034"/>
                </a:srgbClr>
              </a:outerShdw>
            </a:effectLst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368</Words>
  <Application>Microsoft Office PowerPoint</Application>
  <PresentationFormat>Custom</PresentationFormat>
  <Paragraphs>39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Helvetica</vt:lpstr>
      <vt:lpstr>Helvetica Light</vt:lpstr>
      <vt:lpstr>Helvetica Neue</vt:lpstr>
      <vt:lpstr>Gradient</vt:lpstr>
      <vt:lpstr> Islam</vt:lpstr>
      <vt:lpstr>The origin of Islam </vt:lpstr>
      <vt:lpstr>Main Beliefs</vt:lpstr>
      <vt:lpstr>Sacred text</vt:lpstr>
      <vt:lpstr>Sacred building</vt:lpstr>
      <vt:lpstr>Major Festivals</vt:lpstr>
      <vt:lpstr>Similarities and differences </vt:lpstr>
      <vt:lpstr>5 pillars of Islam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Islam</dc:title>
  <dc:creator>Jenna Leverton</dc:creator>
  <cp:lastModifiedBy>Jenna Leverton</cp:lastModifiedBy>
  <cp:revision>1</cp:revision>
  <dcterms:modified xsi:type="dcterms:W3CDTF">2021-05-21T15:54:48Z</dcterms:modified>
</cp:coreProperties>
</file>