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260" r:id="rId3"/>
    <p:sldId id="266" r:id="rId4"/>
    <p:sldId id="264" r:id="rId5"/>
    <p:sldId id="265" r:id="rId6"/>
    <p:sldId id="27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6600FF"/>
    <a:srgbClr val="FF3300"/>
    <a:srgbClr val="009900"/>
    <a:srgbClr val="0033CC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386139-478F-48D4-AE66-C80BECDE3BDF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8919B-3080-472B-B41B-A64078DCB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785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Click on the title for the hyperlink to </a:t>
            </a:r>
            <a:r>
              <a:rPr lang="en-GB" dirty="0" err="1" smtClean="0"/>
              <a:t>youtube</a:t>
            </a:r>
            <a:r>
              <a:rPr lang="en-GB" smtClean="0"/>
              <a:t>!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8919B-3080-472B-B41B-A64078DCBF19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663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285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27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00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960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871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049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781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350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680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44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2CB70-6733-4E8A-A3D9-90A7F7F379E1}" type="datetimeFigureOut">
              <a:rPr lang="en-US" smtClean="0"/>
              <a:pPr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58B9A-4224-4514-A74E-9FCCB689E1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68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youtube.com/watch?v=_0Zt_NeNAu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_0Zt_NeNAu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266.photobucket.com/albums/ii264/yo_sprycns/graffiti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3528" y="332656"/>
            <a:ext cx="5328592" cy="10801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latin typeface="Comic Sans MS" pitchFamily="66" charset="0"/>
              </a:rPr>
              <a:t>The big question…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4830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smtClean="0">
                <a:solidFill>
                  <a:schemeClr val="bg1"/>
                </a:solidFill>
                <a:latin typeface="Comic Sans MS" pitchFamily="66" charset="0"/>
              </a:rPr>
              <a:t>…is graffiti ART or VANDALISM?</a:t>
            </a:r>
            <a:endParaRPr lang="en-US" sz="66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46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ts4.mm.bing.net/images/thumbnail.aspx?q=1051624289475&amp;id=e4fa63f958b4f75d3bbc7ae4ee90a9b3&amp;url=http%3a%2f%2fwww.deviantart.com%2fdownload%2f81694693%2fA_Brick_Wall_by_RoCkBiGdAvE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71400"/>
            <a:ext cx="860444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b="1" u="sng" dirty="0" smtClean="0">
                <a:solidFill>
                  <a:srgbClr val="FF33CC"/>
                </a:solidFill>
                <a:latin typeface="Comic Sans MS" pitchFamily="66" charset="0"/>
              </a:rPr>
              <a:t>Which </a:t>
            </a:r>
            <a:r>
              <a:rPr lang="en-GB" b="1" u="sng" dirty="0" smtClean="0">
                <a:solidFill>
                  <a:srgbClr val="FF33CC"/>
                </a:solidFill>
                <a:latin typeface="Comic Sans MS" pitchFamily="66" charset="0"/>
              </a:rPr>
              <a:t>one do you think </a:t>
            </a:r>
            <a:r>
              <a:rPr lang="en-GB" b="1" u="sng" dirty="0" smtClean="0">
                <a:solidFill>
                  <a:srgbClr val="FF33CC"/>
                </a:solidFill>
                <a:latin typeface="Comic Sans MS" pitchFamily="66" charset="0"/>
              </a:rPr>
              <a:t>is false?</a:t>
            </a:r>
            <a:endParaRPr lang="en-US" b="1" u="sng" dirty="0">
              <a:solidFill>
                <a:srgbClr val="FF33CC"/>
              </a:solidFill>
              <a:latin typeface="Comic Sans MS" pitchFamily="66" charset="0"/>
            </a:endParaRPr>
          </a:p>
        </p:txBody>
      </p:sp>
      <p:pic>
        <p:nvPicPr>
          <p:cNvPr id="5121" name="Picture 1" descr="http://news.bbc.co.uk/cbbcnews/furniture/nothi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476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BORDER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3335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ttp://news.bbc.co.uk/cbbcnews/furniture/nothi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333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news.bbc.co.uk/cbbcnews/furniture/nothi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333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BORDER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3335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news.bbc.co.uk/cbbcnews/furniture/nothi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857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http://news.bbc.co.uk/cbbcnews/furniture/nothi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24777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BORDER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3335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http://news.bbc.co.uk/cbbcnews/furniture/nothi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333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http://news.bbc.co.uk/cbbcnews/furniture/nothi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381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://news.bbc.co.uk/cbbcnews/furniture/nothin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333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BORDER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1600200"/>
            <a:ext cx="13335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7198" y="764704"/>
            <a:ext cx="89168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omic Sans MS" pitchFamily="66" charset="0"/>
              </a:rPr>
              <a:t>1. The </a:t>
            </a:r>
            <a:r>
              <a:rPr lang="en-US" sz="2400" dirty="0">
                <a:latin typeface="Comic Sans MS" pitchFamily="66" charset="0"/>
              </a:rPr>
              <a:t>term graffiti comes from the Greek word '</a:t>
            </a:r>
            <a:r>
              <a:rPr lang="en-US" sz="2400" dirty="0" err="1">
                <a:latin typeface="Comic Sans MS" pitchFamily="66" charset="0"/>
              </a:rPr>
              <a:t>graphein</a:t>
            </a:r>
            <a:r>
              <a:rPr lang="en-US" sz="2400" dirty="0">
                <a:latin typeface="Comic Sans MS" pitchFamily="66" charset="0"/>
              </a:rPr>
              <a:t>' which means 'to write'. </a:t>
            </a:r>
            <a:endParaRPr lang="en-US" sz="2400" dirty="0" smtClean="0">
              <a:latin typeface="Comic Sans MS" pitchFamily="66" charset="0"/>
            </a:endParaRPr>
          </a:p>
          <a:p>
            <a:r>
              <a:rPr lang="en-US" sz="2400" dirty="0" smtClean="0">
                <a:latin typeface="Comic Sans MS" pitchFamily="66" charset="0"/>
              </a:rPr>
              <a:t>2</a:t>
            </a:r>
            <a:r>
              <a:rPr lang="en-US" sz="2400" dirty="0">
                <a:latin typeface="Comic Sans MS" pitchFamily="66" charset="0"/>
              </a:rPr>
              <a:t>. Graffiti was first found on ancient Roman </a:t>
            </a:r>
            <a:r>
              <a:rPr lang="en-US" sz="2400" dirty="0" smtClean="0">
                <a:latin typeface="Comic Sans MS" pitchFamily="66" charset="0"/>
              </a:rPr>
              <a:t>cereal packets. </a:t>
            </a:r>
          </a:p>
          <a:p>
            <a:r>
              <a:rPr lang="en-US" sz="2400" dirty="0" smtClean="0">
                <a:latin typeface="Comic Sans MS" pitchFamily="66" charset="0"/>
              </a:rPr>
              <a:t>3</a:t>
            </a:r>
            <a:r>
              <a:rPr lang="en-US" sz="2400" dirty="0">
                <a:latin typeface="Comic Sans MS" pitchFamily="66" charset="0"/>
              </a:rPr>
              <a:t>. Most graffiti artists prefer to be called 'writers' and each have their own unique 'tag'. </a:t>
            </a:r>
          </a:p>
          <a:p>
            <a:r>
              <a:rPr lang="en-US" sz="2400" dirty="0">
                <a:latin typeface="Comic Sans MS" pitchFamily="66" charset="0"/>
              </a:rPr>
              <a:t>4. Graffiti refers to marks or writings, sometimes </a:t>
            </a:r>
            <a:r>
              <a:rPr lang="en-US" sz="2400" dirty="0" err="1">
                <a:latin typeface="Comic Sans MS" pitchFamily="66" charset="0"/>
              </a:rPr>
              <a:t>colourful</a:t>
            </a:r>
            <a:r>
              <a:rPr lang="en-US" sz="2400" dirty="0">
                <a:latin typeface="Comic Sans MS" pitchFamily="66" charset="0"/>
              </a:rPr>
              <a:t>, sometimes simple. </a:t>
            </a:r>
            <a:endParaRPr lang="en-US" sz="2400" dirty="0" smtClean="0">
              <a:latin typeface="Comic Sans MS" pitchFamily="66" charset="0"/>
            </a:endParaRPr>
          </a:p>
          <a:p>
            <a:r>
              <a:rPr lang="en-US" sz="2400" dirty="0" smtClean="0">
                <a:latin typeface="Comic Sans MS" pitchFamily="66" charset="0"/>
              </a:rPr>
              <a:t>5. </a:t>
            </a:r>
            <a:r>
              <a:rPr lang="en-US" sz="2400" dirty="0">
                <a:latin typeface="Comic Sans MS" pitchFamily="66" charset="0"/>
              </a:rPr>
              <a:t>Communities of writers who are friends are known as 'crews'. </a:t>
            </a:r>
          </a:p>
          <a:p>
            <a:r>
              <a:rPr lang="en-US" sz="2400" dirty="0" smtClean="0">
                <a:latin typeface="Comic Sans MS" pitchFamily="66" charset="0"/>
              </a:rPr>
              <a:t>6. </a:t>
            </a:r>
            <a:r>
              <a:rPr lang="en-US" sz="2400" dirty="0">
                <a:latin typeface="Comic Sans MS" pitchFamily="66" charset="0"/>
              </a:rPr>
              <a:t>Those writers that are inexperienced or new to an area are called 'toys'. </a:t>
            </a:r>
          </a:p>
          <a:p>
            <a:r>
              <a:rPr lang="en-US" sz="2400" dirty="0">
                <a:latin typeface="Comic Sans MS" pitchFamily="66" charset="0"/>
              </a:rPr>
              <a:t>7</a:t>
            </a:r>
            <a:r>
              <a:rPr lang="en-US" sz="2400" dirty="0" smtClean="0">
                <a:latin typeface="Comic Sans MS" pitchFamily="66" charset="0"/>
              </a:rPr>
              <a:t>. </a:t>
            </a:r>
            <a:r>
              <a:rPr lang="en-US" sz="2400" dirty="0">
                <a:latin typeface="Comic Sans MS" pitchFamily="66" charset="0"/>
              </a:rPr>
              <a:t>Graffiti is now so popular it can be seen in many museums and art galleries. </a:t>
            </a:r>
          </a:p>
          <a:p>
            <a:r>
              <a:rPr lang="en-US" sz="2400" dirty="0" smtClean="0">
                <a:latin typeface="Comic Sans MS" pitchFamily="66" charset="0"/>
              </a:rPr>
              <a:t>8. </a:t>
            </a:r>
            <a:r>
              <a:rPr lang="en-US" sz="2400" dirty="0">
                <a:latin typeface="Comic Sans MS" pitchFamily="66" charset="0"/>
              </a:rPr>
              <a:t>Graffiti is still illegal in many places and you could be </a:t>
            </a:r>
            <a:r>
              <a:rPr lang="en-US" sz="2400" dirty="0" smtClean="0">
                <a:latin typeface="Comic Sans MS" pitchFamily="66" charset="0"/>
              </a:rPr>
              <a:t>fined.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04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88582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7200" dirty="0" smtClean="0">
                <a:latin typeface="Comic Sans MS" pitchFamily="66" charset="0"/>
              </a:rPr>
              <a:t>Graffiti was first found in Ancient Roman </a:t>
            </a:r>
            <a:r>
              <a:rPr lang="en-GB" sz="7200" b="1" dirty="0" smtClean="0">
                <a:latin typeface="Comic Sans MS" pitchFamily="66" charset="0"/>
              </a:rPr>
              <a:t>BUILDINGS!</a:t>
            </a:r>
          </a:p>
          <a:p>
            <a:pPr>
              <a:buNone/>
            </a:pPr>
            <a:endParaRPr lang="en-GB" sz="4400" dirty="0" smtClean="0">
              <a:latin typeface="Comic Sans MS" pitchFamily="66" charset="0"/>
            </a:endParaRPr>
          </a:p>
        </p:txBody>
      </p:sp>
      <p:pic>
        <p:nvPicPr>
          <p:cNvPr id="22530" name="Picture 2" descr="http://ts2.mm.bing.net/images/thumbnail.aspx?q=992842221441&amp;id=cdbaa738ae5bcea54bf14a6e4ae998b6&amp;url=http%3a%2f%2f4.bp.blogspot.com%2f_6K4an3_7Kkk%2fTFYY83NEuzI%2fAAAAAAAACgw%2fnYn6u8yWHTw%2fs1600%2fPompeii-street-graffiti-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4572008"/>
            <a:ext cx="2857500" cy="2009776"/>
          </a:xfrm>
          <a:prstGeom prst="rect">
            <a:avLst/>
          </a:prstGeom>
          <a:noFill/>
        </p:spPr>
      </p:pic>
      <p:pic>
        <p:nvPicPr>
          <p:cNvPr id="22532" name="Picture 4" descr="http://ts1.mm.bing.net/images/thumbnail.aspx?q=1056204852492&amp;id=71bfbd86d5edaa488d03bb6a4c87a5aa&amp;url=http%3a%2f%2fstatic.panoramio.com%2fphotos%2foriginal%2f59249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429132"/>
            <a:ext cx="2857500" cy="2152650"/>
          </a:xfrm>
          <a:prstGeom prst="rect">
            <a:avLst/>
          </a:prstGeom>
          <a:noFill/>
        </p:spPr>
      </p:pic>
      <p:pic>
        <p:nvPicPr>
          <p:cNvPr id="22534" name="Picture 6" descr="http://ts1.mm.bing.net/images/thumbnail.aspx?q=1058910319384&amp;id=6b0d38664dee4f146ce1cf079123b0cb&amp;url=http%3a%2f%2fupload.wikimedia.org%2fwikipedia%2fcommons%2fa%2fa2%2fSegovia_acueducto_vista_front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2500306"/>
            <a:ext cx="2190766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ts1.mm.bing.net/images/thumbnail.aspx?q=993855219344&amp;id=cbf3f91d2caa2967cd40d8cd1621dd3a&amp;url=http%3a%2f%2fwww.deviantart.com%2fdownload%2f131458746%2fspray_can_tattoo_flash_by_the_taste_of_blood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3568" y="4214818"/>
            <a:ext cx="1440432" cy="2071702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85850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6600" u="sng" dirty="0" smtClean="0">
                <a:latin typeface="Harlow Solid Italic" pitchFamily="82" charset="0"/>
              </a:rPr>
              <a:t>History of Graffiti</a:t>
            </a:r>
            <a:endParaRPr lang="en-US" sz="6600" u="sng" dirty="0">
              <a:latin typeface="Harlow Solid Italic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736"/>
            <a:ext cx="8686800" cy="4972072"/>
          </a:xfrm>
        </p:spPr>
        <p:txBody>
          <a:bodyPr>
            <a:normAutofit fontScale="25000" lnSpcReduction="20000"/>
          </a:bodyPr>
          <a:lstStyle/>
          <a:p>
            <a:r>
              <a:rPr lang="en-US" sz="9200" dirty="0" smtClean="0">
                <a:latin typeface="Comic Sans MS" pitchFamily="66" charset="0"/>
              </a:rPr>
              <a:t>Graffiti has been around for millions of years. Romans wrote on the walls of buildings they conquered and cave men drew illustrations on cave walls.</a:t>
            </a:r>
          </a:p>
          <a:p>
            <a:r>
              <a:rPr lang="en-US" sz="9200" dirty="0" smtClean="0">
                <a:latin typeface="Comic Sans MS" pitchFamily="66" charset="0"/>
              </a:rPr>
              <a:t>Graffiti first became big in New York and spread through other states. It started as tagging or writing your name on a street sign. Then gangs used graffiti as a way to mark territory. </a:t>
            </a:r>
          </a:p>
          <a:p>
            <a:r>
              <a:rPr lang="en-US" sz="9200" dirty="0" smtClean="0">
                <a:latin typeface="Comic Sans MS" pitchFamily="66" charset="0"/>
              </a:rPr>
              <a:t>Not long after, graffiti became a form of art. It inspired young artists to come out and use this new art as a form of self expression. Whatever mood they were feeling they were able to make something beautiful. </a:t>
            </a:r>
          </a:p>
          <a:p>
            <a:r>
              <a:rPr lang="en-US" sz="9200" dirty="0" smtClean="0">
                <a:latin typeface="Comic Sans MS" pitchFamily="66" charset="0"/>
              </a:rPr>
              <a:t>Graffiti started moving from streets to subways and quickly became competitive. Graffiti artists had to compete for space and it inevitably offended property owners. </a:t>
            </a:r>
          </a:p>
          <a:p>
            <a:r>
              <a:rPr lang="en-US" sz="9200" dirty="0" smtClean="0">
                <a:latin typeface="Comic Sans MS" pitchFamily="66" charset="0"/>
              </a:rPr>
              <a:t>This, and the misunderstanding that all graffiti represented gang activity, led to community pressure on politicians. </a:t>
            </a:r>
          </a:p>
          <a:p>
            <a:endParaRPr lang="en-US" dirty="0"/>
          </a:p>
        </p:txBody>
      </p:sp>
      <p:pic>
        <p:nvPicPr>
          <p:cNvPr id="19458" name="Picture 2" descr="http://library.thinkquest.org/04oct/01253/caveart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285728"/>
            <a:ext cx="2143140" cy="10953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4" name="Picture 10" descr="http://ts1.mm.bing.net/images/thumbnail.aspx?q=1035583105892&amp;id=77942cb636cb1a7786a28c65848157d6&amp;url=http%3a%2f%2fbristolgraffiti.files.wordpress.com%2f2008%2f10%2fbanksy-poli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99289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u="sng" dirty="0" smtClean="0">
                <a:latin typeface="Harlow Solid Italic" pitchFamily="82" charset="0"/>
              </a:rPr>
              <a:t>Graffiti and the Law</a:t>
            </a:r>
            <a:endParaRPr lang="en-US" sz="6000" u="sng" dirty="0">
              <a:latin typeface="Harlow Solid Italic" pitchFamily="82" charset="0"/>
            </a:endParaRPr>
          </a:p>
        </p:txBody>
      </p:sp>
      <p:pic>
        <p:nvPicPr>
          <p:cNvPr id="21506" name="Picture 2" descr="graffi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3000" y="-6326188"/>
            <a:ext cx="1905000" cy="1428750"/>
          </a:xfrm>
          <a:prstGeom prst="rect">
            <a:avLst/>
          </a:prstGeom>
          <a:noFill/>
        </p:spPr>
      </p:pic>
      <p:pic>
        <p:nvPicPr>
          <p:cNvPr id="21508" name="Picture 4" descr="graffi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3000" y="-6326188"/>
            <a:ext cx="1905000" cy="1428750"/>
          </a:xfrm>
          <a:prstGeom prst="rect">
            <a:avLst/>
          </a:prstGeom>
          <a:noFill/>
        </p:spPr>
      </p:pic>
      <p:pic>
        <p:nvPicPr>
          <p:cNvPr id="21510" name="Picture 6" descr="graffi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3000" y="-6326188"/>
            <a:ext cx="1905000" cy="1428750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5000628" y="1428736"/>
            <a:ext cx="3786214" cy="507209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9190" y="1571612"/>
            <a:ext cx="3900486" cy="4543444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 smtClean="0">
                <a:latin typeface="Comic Sans MS" pitchFamily="66" charset="0"/>
              </a:rPr>
              <a:t>Offenders can be fined up to £5,000 or given Community Service.</a:t>
            </a:r>
          </a:p>
          <a:p>
            <a:r>
              <a:rPr lang="en-GB" b="1" dirty="0" smtClean="0">
                <a:latin typeface="Comic Sans MS" pitchFamily="66" charset="0"/>
              </a:rPr>
              <a:t>On the spot fines of £50 for anyone caught drawing on public property.</a:t>
            </a:r>
          </a:p>
          <a:p>
            <a:r>
              <a:rPr lang="en-GB" b="1" dirty="0" smtClean="0">
                <a:latin typeface="Comic Sans MS" pitchFamily="66" charset="0"/>
              </a:rPr>
              <a:t>Under 16’s can not buy spray paint in cans. If shops sell it they can be fined £2,500!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Comic Sans MS" pitchFamily="66" charset="0"/>
                <a:hlinkClick r:id="rId3"/>
              </a:rPr>
              <a:t>5Pointz Graffiti Art Centre</a:t>
            </a:r>
            <a:endParaRPr lang="en-US" b="1" u="sng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In New York City an area has been created to allow graffiti artists to ‘decorate’ any walls they want to </a:t>
            </a:r>
            <a:r>
              <a:rPr lang="en-GB" dirty="0" smtClean="0">
                <a:latin typeface="Comic Sans MS" pitchFamily="66" charset="0"/>
              </a:rPr>
              <a:t>as long </a:t>
            </a:r>
            <a:r>
              <a:rPr lang="en-GB" dirty="0" smtClean="0">
                <a:latin typeface="Comic Sans MS" pitchFamily="66" charset="0"/>
              </a:rPr>
              <a:t>as it is done in a tasteful way</a:t>
            </a:r>
            <a:r>
              <a:rPr lang="en-GB" dirty="0" smtClean="0">
                <a:latin typeface="Comic Sans MS" pitchFamily="66" charset="0"/>
              </a:rPr>
              <a:t>.</a:t>
            </a:r>
            <a:endParaRPr lang="en-GB" dirty="0" smtClean="0">
              <a:latin typeface="Comic Sans MS" pitchFamily="66" charset="0"/>
            </a:endParaRPr>
          </a:p>
        </p:txBody>
      </p:sp>
      <p:pic>
        <p:nvPicPr>
          <p:cNvPr id="32770" name="Picture 2" descr="http://ts3.mm.bing.net/images/thumbnail.aspx?q=987717381150&amp;id=267e7c5b97c224dfea4cc47549a0d88e&amp;url=http%3a%2f%2fwww.digitizedchaos.com%2fwp-content%2fuploads%2f2008%2f11%2f1109200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</TotalTime>
  <Words>409</Words>
  <Application>Microsoft Office PowerPoint</Application>
  <PresentationFormat>On-screen Show (4:3)</PresentationFormat>
  <Paragraphs>26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Comic Sans MS</vt:lpstr>
      <vt:lpstr>Harlow Solid Italic</vt:lpstr>
      <vt:lpstr>Office Theme</vt:lpstr>
      <vt:lpstr>The big question…</vt:lpstr>
      <vt:lpstr>Which one do you think is false?</vt:lpstr>
      <vt:lpstr>PowerPoint Presentation</vt:lpstr>
      <vt:lpstr>History of Graffiti</vt:lpstr>
      <vt:lpstr>Graffiti and the Law</vt:lpstr>
      <vt:lpstr>5Pointz Graffiti Art Centre</vt:lpstr>
    </vt:vector>
  </TitlesOfParts>
  <Company>Barnsley 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aHowarth</dc:creator>
  <cp:lastModifiedBy>Jenna Leverton</cp:lastModifiedBy>
  <cp:revision>29</cp:revision>
  <dcterms:created xsi:type="dcterms:W3CDTF">2011-07-15T11:24:42Z</dcterms:created>
  <dcterms:modified xsi:type="dcterms:W3CDTF">2021-02-23T22:09:14Z</dcterms:modified>
</cp:coreProperties>
</file>