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75" r:id="rId2"/>
    <p:sldId id="263" r:id="rId3"/>
    <p:sldId id="276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77" r:id="rId15"/>
  </p:sldIdLst>
  <p:sldSz cx="9144000" cy="6858000" type="screen4x3"/>
  <p:notesSz cx="6858000" cy="9144000"/>
  <p:embeddedFontLst>
    <p:embeddedFont>
      <p:font typeface="Sassoon Infant Rg" panose="02000503030000020003" charset="0"/>
      <p:regular r:id="rId18"/>
      <p:bold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9429"/>
    <a:srgbClr val="643C90"/>
    <a:srgbClr val="232321"/>
    <a:srgbClr val="9D9CCD"/>
    <a:srgbClr val="D0E19B"/>
    <a:srgbClr val="B9D36E"/>
    <a:srgbClr val="CFE09B"/>
    <a:srgbClr val="7868AC"/>
    <a:srgbClr val="6FBD84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>
        <p:scale>
          <a:sx n="75" d="100"/>
          <a:sy n="75" d="100"/>
        </p:scale>
        <p:origin x="1404" y="30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70949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/>
              <a:t>to use relative clauses to add information to a noun.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+mn-lt"/>
              </a:rPr>
              <a:t>I know that a complex sentence has at least two </a:t>
            </a:r>
            <a:r>
              <a:rPr lang="en-GB" b="1" dirty="0">
                <a:latin typeface="+mn-lt"/>
              </a:rPr>
              <a:t>clauses</a:t>
            </a:r>
            <a:r>
              <a:rPr lang="en-GB" dirty="0">
                <a:latin typeface="+mn-lt"/>
              </a:rPr>
              <a:t>.</a:t>
            </a:r>
          </a:p>
          <a:p>
            <a:r>
              <a:rPr lang="en-GB" dirty="0">
                <a:latin typeface="+mn-lt"/>
              </a:rPr>
              <a:t>I use the relative pronouns </a:t>
            </a:r>
            <a:r>
              <a:rPr lang="en-GB" b="1" dirty="0">
                <a:latin typeface="+mn-lt"/>
              </a:rPr>
              <a:t>who</a:t>
            </a:r>
            <a:r>
              <a:rPr lang="en-GB" dirty="0">
                <a:latin typeface="+mn-lt"/>
              </a:rPr>
              <a:t>, </a:t>
            </a:r>
            <a:r>
              <a:rPr lang="en-GB" b="1" dirty="0">
                <a:latin typeface="+mn-lt"/>
              </a:rPr>
              <a:t>which</a:t>
            </a:r>
            <a:r>
              <a:rPr lang="en-GB" dirty="0">
                <a:latin typeface="+mn-lt"/>
              </a:rPr>
              <a:t>, </a:t>
            </a:r>
            <a:r>
              <a:rPr lang="en-GB" b="1" dirty="0">
                <a:latin typeface="+mn-lt"/>
              </a:rPr>
              <a:t>where</a:t>
            </a:r>
            <a:r>
              <a:rPr lang="en-GB" dirty="0">
                <a:latin typeface="+mn-lt"/>
              </a:rPr>
              <a:t>, </a:t>
            </a:r>
            <a:r>
              <a:rPr lang="en-GB" b="1" dirty="0">
                <a:latin typeface="+mn-lt"/>
              </a:rPr>
              <a:t>when</a:t>
            </a:r>
            <a:r>
              <a:rPr lang="en-GB" dirty="0">
                <a:latin typeface="+mn-lt"/>
              </a:rPr>
              <a:t> and </a:t>
            </a:r>
            <a:r>
              <a:rPr lang="en-GB" b="1" dirty="0">
                <a:latin typeface="+mn-lt"/>
              </a:rPr>
              <a:t>whose</a:t>
            </a:r>
            <a:r>
              <a:rPr lang="en-GB" dirty="0">
                <a:latin typeface="+mn-lt"/>
              </a:rPr>
              <a:t> to begin a subordinate clause.</a:t>
            </a:r>
          </a:p>
          <a:p>
            <a:r>
              <a:rPr lang="en-GB" dirty="0">
                <a:latin typeface="+mn-lt"/>
              </a:rPr>
              <a:t>I know that </a:t>
            </a:r>
            <a:r>
              <a:rPr lang="en-GB" b="1" dirty="0">
                <a:latin typeface="+mn-lt"/>
              </a:rPr>
              <a:t>what</a:t>
            </a:r>
            <a:r>
              <a:rPr lang="en-GB" dirty="0">
                <a:latin typeface="+mn-lt"/>
              </a:rPr>
              <a:t> is </a:t>
            </a:r>
            <a:r>
              <a:rPr lang="en-GB" u="sng" dirty="0">
                <a:latin typeface="+mn-lt"/>
              </a:rPr>
              <a:t>not</a:t>
            </a:r>
            <a:r>
              <a:rPr lang="en-GB" dirty="0">
                <a:latin typeface="+mn-lt"/>
              </a:rPr>
              <a:t> a relative pronoun.</a:t>
            </a:r>
          </a:p>
          <a:p>
            <a:r>
              <a:rPr lang="en-GB" dirty="0">
                <a:latin typeface="+mn-lt"/>
              </a:rPr>
              <a:t>I know that the </a:t>
            </a:r>
            <a:r>
              <a:rPr lang="en-GB" b="1" dirty="0">
                <a:latin typeface="+mn-lt"/>
              </a:rPr>
              <a:t>relative pronoun </a:t>
            </a:r>
            <a:r>
              <a:rPr lang="en-GB" dirty="0">
                <a:latin typeface="+mn-lt"/>
              </a:rPr>
              <a:t>comes after the main noun.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39" y="224777"/>
            <a:ext cx="5758039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Let’s start with a simple sentence.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2621669" y="1278286"/>
            <a:ext cx="3733976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Matthew was playing the guitar.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87363" y="2051495"/>
            <a:ext cx="7970837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Not very interesting, is it?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73075" y="2824703"/>
            <a:ext cx="8001000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Why don’t we add some extra information?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1490135" y="4062413"/>
            <a:ext cx="6163732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/>
              <a:t>Matthew was playing the guitar. He was in his bedroom.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503238" y="4835622"/>
            <a:ext cx="8101012" cy="49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Ok, but still rather simple.  How could we improve this?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226" y="663259"/>
            <a:ext cx="2137024" cy="209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8985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 animBg="1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5"/>
          <p:cNvSpPr txBox="1">
            <a:spLocks noChangeArrowheads="1"/>
          </p:cNvSpPr>
          <p:nvPr/>
        </p:nvSpPr>
        <p:spPr bwMode="auto">
          <a:xfrm>
            <a:off x="755649" y="1262108"/>
            <a:ext cx="6728883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l"/>
            <a:r>
              <a:rPr lang="en-GB" altLang="en-US" dirty="0"/>
              <a:t>Matthew was playing the guitar. He was in his bedroom.</a:t>
            </a:r>
          </a:p>
        </p:txBody>
      </p:sp>
      <p:sp>
        <p:nvSpPr>
          <p:cNvPr id="3" name="Rectangle 2"/>
          <p:cNvSpPr/>
          <p:nvPr/>
        </p:nvSpPr>
        <p:spPr>
          <a:xfrm>
            <a:off x="258940" y="224777"/>
            <a:ext cx="5622572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Let’s make it a complex sentence.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750" y="663259"/>
            <a:ext cx="2037500" cy="2000919"/>
          </a:xfrm>
          <a:prstGeom prst="rect">
            <a:avLst/>
          </a:prstGeom>
        </p:spPr>
      </p:pic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755649" y="3429000"/>
            <a:ext cx="7632701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/>
              <a:t>Matthew,                       	 		was playing the guitar.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755650" y="2145550"/>
            <a:ext cx="550968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The second sentence adds a bit of non-vital information to the first one, so we can drop it in as a relative clause, like this…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2302226" y="3429000"/>
            <a:ext cx="3093864" cy="495108"/>
          </a:xfrm>
          <a:prstGeom prst="rect">
            <a:avLst/>
          </a:prstGeom>
          <a:solidFill>
            <a:srgbClr val="D0E19B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b="1" dirty="0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rPr>
              <a:t>who was in his bedroom,</a:t>
            </a:r>
          </a:p>
        </p:txBody>
      </p:sp>
    </p:spTree>
    <p:extLst>
      <p:ext uri="{BB962C8B-B14F-4D97-AF65-F5344CB8AC3E}">
        <p14:creationId xmlns:p14="http://schemas.microsoft.com/office/powerpoint/2010/main" val="330404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5916082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We’ve dropped in a relative clause!</a:t>
            </a:r>
          </a:p>
        </p:txBody>
      </p:sp>
      <p:sp>
        <p:nvSpPr>
          <p:cNvPr id="9" name="TextBox 5"/>
          <p:cNvSpPr txBox="1">
            <a:spLocks noChangeArrowheads="1"/>
          </p:cNvSpPr>
          <p:nvPr/>
        </p:nvSpPr>
        <p:spPr bwMode="auto">
          <a:xfrm>
            <a:off x="755651" y="1304241"/>
            <a:ext cx="76327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Matthew</a:t>
            </a:r>
            <a:r>
              <a:rPr lang="en-GB" altLang="en-US" sz="36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3600" b="1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who</a:t>
            </a:r>
            <a:r>
              <a:rPr lang="en-GB" altLang="en-US" sz="36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 was in his bedroom</a:t>
            </a:r>
            <a:r>
              <a:rPr lang="en-GB" altLang="en-US" sz="36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was playing the guitar.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755650" y="3646028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main clause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could be a sentence by itself and still make sense: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b="1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Matthew was playing the guitar.</a:t>
            </a:r>
          </a:p>
        </p:txBody>
      </p:sp>
      <p:grpSp>
        <p:nvGrpSpPr>
          <p:cNvPr id="16" name="Group 13"/>
          <p:cNvGrpSpPr>
            <a:grpSpLocks/>
          </p:cNvGrpSpPr>
          <p:nvPr/>
        </p:nvGrpSpPr>
        <p:grpSpPr bwMode="auto">
          <a:xfrm>
            <a:off x="1028700" y="1869048"/>
            <a:ext cx="5868195" cy="1533868"/>
            <a:chOff x="661557" y="2646409"/>
            <a:chExt cx="5867211" cy="1532700"/>
          </a:xfrm>
        </p:grpSpPr>
        <p:sp>
          <p:nvSpPr>
            <p:cNvPr id="17" name="TextBox 3"/>
            <p:cNvSpPr txBox="1">
              <a:spLocks noChangeArrowheads="1"/>
            </p:cNvSpPr>
            <p:nvPr/>
          </p:nvSpPr>
          <p:spPr bwMode="auto">
            <a:xfrm>
              <a:off x="1109221" y="3655857"/>
              <a:ext cx="2519763" cy="523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dirty="0">
                  <a:solidFill>
                    <a:schemeClr val="tx1"/>
                  </a:solidFill>
                  <a:latin typeface="+mn-lt"/>
                </a:rPr>
                <a:t>main clause</a:t>
              </a:r>
            </a:p>
          </p:txBody>
        </p: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A4ECF388-650E-46F9-AABB-252D550DB4C3}"/>
                </a:ext>
              </a:extLst>
            </p:cNvPr>
            <p:cNvCxnSpPr>
              <a:cxnSpLocks/>
            </p:cNvCxnSpPr>
            <p:nvPr/>
          </p:nvCxnSpPr>
          <p:spPr>
            <a:xfrm>
              <a:off x="661557" y="2646409"/>
              <a:ext cx="1707546" cy="4138"/>
            </a:xfrm>
            <a:prstGeom prst="line">
              <a:avLst/>
            </a:prstGeom>
            <a:ln w="28575">
              <a:solidFill>
                <a:srgbClr val="68942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Arrow Connector 18">
              <a:extLst>
                <a:ext uri="{FF2B5EF4-FFF2-40B4-BE49-F238E27FC236}">
                  <a16:creationId xmlns:a16="http://schemas.microsoft.com/office/drawing/2014/main" id="{6FF68668-750A-4E2E-BA3E-D26E2CBE7ADA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282166" y="2687995"/>
              <a:ext cx="322208" cy="1070746"/>
            </a:xfrm>
            <a:prstGeom prst="straightConnector1">
              <a:avLst/>
            </a:prstGeom>
            <a:ln w="28575">
              <a:solidFill>
                <a:srgbClr val="68942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E2ED6980-B443-47BA-811C-1A9CDF76E64D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1880553" y="3199701"/>
              <a:ext cx="4648215" cy="1"/>
            </a:xfrm>
            <a:prstGeom prst="line">
              <a:avLst/>
            </a:prstGeom>
            <a:ln w="28575">
              <a:solidFill>
                <a:srgbClr val="68942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Arrow Connector 20">
              <a:extLst>
                <a:ext uri="{FF2B5EF4-FFF2-40B4-BE49-F238E27FC236}">
                  <a16:creationId xmlns:a16="http://schemas.microsoft.com/office/drawing/2014/main" id="{A87B4DF7-F619-46D3-92BB-F1E52D3C07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383663" y="3412930"/>
              <a:ext cx="522199" cy="504441"/>
            </a:xfrm>
            <a:prstGeom prst="straightConnector1">
              <a:avLst/>
            </a:prstGeom>
            <a:ln w="28575">
              <a:solidFill>
                <a:srgbClr val="689429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17"/>
          <p:cNvGrpSpPr>
            <a:grpSpLocks/>
          </p:cNvGrpSpPr>
          <p:nvPr/>
        </p:nvGrpSpPr>
        <p:grpSpPr bwMode="auto">
          <a:xfrm>
            <a:off x="3098800" y="1869047"/>
            <a:ext cx="5529263" cy="1533868"/>
            <a:chOff x="2851742" y="2778143"/>
            <a:chExt cx="5528721" cy="1532596"/>
          </a:xfrm>
        </p:grpSpPr>
        <p:sp>
          <p:nvSpPr>
            <p:cNvPr id="23" name="TextBox 18"/>
            <p:cNvSpPr txBox="1">
              <a:spLocks noChangeArrowheads="1"/>
            </p:cNvSpPr>
            <p:nvPr/>
          </p:nvSpPr>
          <p:spPr bwMode="auto">
            <a:xfrm>
              <a:off x="5145483" y="3787788"/>
              <a:ext cx="3234980" cy="522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2800" dirty="0">
                  <a:solidFill>
                    <a:schemeClr val="tx1"/>
                  </a:solidFill>
                  <a:latin typeface="+mn-lt"/>
                </a:rPr>
                <a:t>subordinate clause</a:t>
              </a:r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83E097B3-BE36-4CEF-8C38-FEEE8AA0BAB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1742" y="2778143"/>
              <a:ext cx="4977912" cy="1"/>
            </a:xfrm>
            <a:prstGeom prst="line">
              <a:avLst/>
            </a:prstGeom>
            <a:ln w="28575">
              <a:solidFill>
                <a:srgbClr val="643C9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C31458C9-6EF9-4691-B1B2-52216AF1A33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7059238" y="2819728"/>
              <a:ext cx="284688" cy="1023341"/>
            </a:xfrm>
            <a:prstGeom prst="straightConnector1">
              <a:avLst/>
            </a:prstGeom>
            <a:ln w="28575">
              <a:solidFill>
                <a:srgbClr val="643C9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755650" y="4546261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However, the second sentence is now a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subordinate clause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, which doesn’t make any sense by itself: </a:t>
            </a:r>
            <a:r>
              <a:rPr lang="en-GB" altLang="en-US" b="1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Who was in his bedroom.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755650" y="5446494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subordinate clause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has to be stapled into the sentence with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commas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</a:t>
            </a:r>
            <a:endParaRPr lang="en-GB" altLang="en-US" b="1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699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So it’s all relative, then?</a:t>
            </a:r>
          </a:p>
        </p:txBody>
      </p: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574799" y="1177152"/>
            <a:ext cx="59944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We’ve replaced the pronoun in the second sentence with a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relative pronoun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Can you spot it?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9" name="TextBox 5"/>
          <p:cNvSpPr txBox="1">
            <a:spLocks noChangeArrowheads="1"/>
          </p:cNvSpPr>
          <p:nvPr/>
        </p:nvSpPr>
        <p:spPr bwMode="auto">
          <a:xfrm>
            <a:off x="539750" y="2402464"/>
            <a:ext cx="80645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b="1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Matthew was playing the guitar. He was in his bedroom.</a:t>
            </a:r>
          </a:p>
        </p:txBody>
      </p:sp>
      <p:sp>
        <p:nvSpPr>
          <p:cNvPr id="30" name="TextBox 5"/>
          <p:cNvSpPr txBox="1">
            <a:spLocks noChangeArrowheads="1"/>
          </p:cNvSpPr>
          <p:nvPr/>
        </p:nvSpPr>
        <p:spPr bwMode="auto">
          <a:xfrm>
            <a:off x="539750" y="3994726"/>
            <a:ext cx="806450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200" b="1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Matthew</a:t>
            </a:r>
            <a:r>
              <a:rPr lang="en-GB" altLang="en-US" sz="2200" b="1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 was in his bedroom, </a:t>
            </a:r>
            <a:r>
              <a:rPr lang="en-GB" altLang="en-US" sz="2200" b="1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was playing the guitar.</a:t>
            </a:r>
          </a:p>
        </p:txBody>
      </p:sp>
      <p:grpSp>
        <p:nvGrpSpPr>
          <p:cNvPr id="31" name="Group 11"/>
          <p:cNvGrpSpPr>
            <a:grpSpLocks/>
          </p:cNvGrpSpPr>
          <p:nvPr/>
        </p:nvGrpSpPr>
        <p:grpSpPr bwMode="auto">
          <a:xfrm>
            <a:off x="2022357" y="2375476"/>
            <a:ext cx="3629144" cy="2050136"/>
            <a:chOff x="-1742182" y="2672566"/>
            <a:chExt cx="4104856" cy="1888380"/>
          </a:xfrm>
        </p:grpSpPr>
        <p:sp>
          <p:nvSpPr>
            <p:cNvPr id="32" name="Oval 31">
              <a:extLst>
                <a:ext uri="{FF2B5EF4-FFF2-40B4-BE49-F238E27FC236}">
                  <a16:creationId xmlns:a16="http://schemas.microsoft.com/office/drawing/2014/main" id="{98090601-6689-419C-A152-A002AFB2F0C3}"/>
                </a:ext>
              </a:extLst>
            </p:cNvPr>
            <p:cNvSpPr/>
            <p:nvPr/>
          </p:nvSpPr>
          <p:spPr>
            <a:xfrm>
              <a:off x="-1742182" y="4164057"/>
              <a:ext cx="760003" cy="396889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B4AA4B3-950D-4775-95BE-BB0E9C05D0B9}"/>
                </a:ext>
              </a:extLst>
            </p:cNvPr>
            <p:cNvSpPr/>
            <p:nvPr/>
          </p:nvSpPr>
          <p:spPr>
            <a:xfrm>
              <a:off x="1760120" y="2672566"/>
              <a:ext cx="602554" cy="456843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C9A06F9-B923-46AD-892F-1434D8DFC14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982179" y="3129410"/>
              <a:ext cx="2742299" cy="1034647"/>
            </a:xfrm>
            <a:prstGeom prst="line">
              <a:avLst/>
            </a:prstGeom>
            <a:ln w="28575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773113" y="4973283"/>
            <a:ext cx="75977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Who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is the relative pronoun we use to replace ‘people’ nouns/pronouns.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263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49B49EB-E49D-4836-B759-328E92C4D3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1" y="1282700"/>
            <a:ext cx="76327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Which</a:t>
            </a:r>
            <a:r>
              <a:rPr lang="en-GB" altLang="en-US" sz="28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is the relative pronoun we use to replace ‘objects’ nouns/pronouns.  </a:t>
            </a:r>
            <a:endParaRPr lang="en-GB" altLang="en-US" sz="2400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408E18D7-B0BD-4915-B276-BEE3CE4B72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1" y="2723502"/>
            <a:ext cx="7632700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Apples grow on trees. They are very healthy.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10055DE9-F617-4651-B07F-546E72FF2B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431652"/>
            <a:ext cx="7632700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Apples</a:t>
            </a:r>
            <a:r>
              <a:rPr lang="en-GB" altLang="en-US" sz="40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which are very healthy, </a:t>
            </a:r>
            <a:r>
              <a:rPr lang="en-GB" altLang="en-US" sz="40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grow on trees.</a:t>
            </a:r>
          </a:p>
        </p:txBody>
      </p:sp>
      <p:grpSp>
        <p:nvGrpSpPr>
          <p:cNvPr id="15" name="Group 11"/>
          <p:cNvGrpSpPr>
            <a:grpSpLocks/>
          </p:cNvGrpSpPr>
          <p:nvPr/>
        </p:nvGrpSpPr>
        <p:grpSpPr bwMode="auto">
          <a:xfrm>
            <a:off x="2632869" y="2645714"/>
            <a:ext cx="4587081" cy="2501900"/>
            <a:chOff x="2356828" y="3023482"/>
            <a:chExt cx="4587392" cy="2500893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A80CCA2F-44C3-45B8-84BE-5670094B5059}"/>
                </a:ext>
              </a:extLst>
            </p:cNvPr>
            <p:cNvSpPr/>
            <p:nvPr/>
          </p:nvSpPr>
          <p:spPr>
            <a:xfrm>
              <a:off x="2356828" y="4803940"/>
              <a:ext cx="1624122" cy="720435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BBDBF1F7-7149-4148-A762-CB07098B9B07}"/>
                </a:ext>
              </a:extLst>
            </p:cNvPr>
            <p:cNvSpPr/>
            <p:nvPr/>
          </p:nvSpPr>
          <p:spPr>
            <a:xfrm>
              <a:off x="5658258" y="3023482"/>
              <a:ext cx="1285962" cy="906098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</p:grpSp>
      <p:cxnSp>
        <p:nvCxnSpPr>
          <p:cNvPr id="18" name="Connector: Elbow 17">
            <a:extLst>
              <a:ext uri="{FF2B5EF4-FFF2-40B4-BE49-F238E27FC236}">
                <a16:creationId xmlns:a16="http://schemas.microsoft.com/office/drawing/2014/main" id="{36B323A8-3061-4C19-9342-B11867498FED}"/>
              </a:ext>
            </a:extLst>
          </p:cNvPr>
          <p:cNvCxnSpPr>
            <a:cxnSpLocks/>
          </p:cNvCxnSpPr>
          <p:nvPr/>
        </p:nvCxnSpPr>
        <p:spPr>
          <a:xfrm flipV="1">
            <a:off x="3943350" y="3496614"/>
            <a:ext cx="3133725" cy="904875"/>
          </a:xfrm>
          <a:prstGeom prst="bentConnector3">
            <a:avLst>
              <a:gd name="adj1" fmla="val 112006"/>
            </a:avLst>
          </a:prstGeom>
          <a:ln w="28575">
            <a:solidFill>
              <a:srgbClr val="BC010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119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3463AF-349E-4DEB-A964-8DD32C92FF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292874"/>
            <a:ext cx="7632700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200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Whose </a:t>
            </a:r>
            <a:r>
              <a:rPr lang="en-GB" altLang="en-US" sz="3200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is the relative pronoun we use to replace possessive pronouns.  </a:t>
            </a:r>
            <a:endParaRPr lang="en-GB" altLang="en-US" sz="2800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9" name="TextBox 5">
            <a:extLst>
              <a:ext uri="{FF2B5EF4-FFF2-40B4-BE49-F238E27FC236}">
                <a16:creationId xmlns:a16="http://schemas.microsoft.com/office/drawing/2014/main" id="{CA36D84D-70F1-46BC-B855-86064A98A5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9588" y="2951956"/>
            <a:ext cx="79946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Victoria became Queen in 1837. Before Elizabeth II, her reign was the longest in British history.</a:t>
            </a:r>
          </a:p>
        </p:txBody>
      </p:sp>
      <p:sp>
        <p:nvSpPr>
          <p:cNvPr id="20" name="TextBox 5">
            <a:extLst>
              <a:ext uri="{FF2B5EF4-FFF2-40B4-BE49-F238E27FC236}">
                <a16:creationId xmlns:a16="http://schemas.microsoft.com/office/drawing/2014/main" id="{132BAB7B-A338-4FF9-882A-8D777D8069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500" y="4574381"/>
            <a:ext cx="808355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Victoria</a:t>
            </a:r>
            <a:r>
              <a:rPr lang="en-GB" altLang="en-US" sz="28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whose reign was the longest in British history before Elizabeth II, </a:t>
            </a: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became Queen in 1837.</a:t>
            </a:r>
          </a:p>
        </p:txBody>
      </p:sp>
      <p:grpSp>
        <p:nvGrpSpPr>
          <p:cNvPr id="21" name="Group 11"/>
          <p:cNvGrpSpPr>
            <a:grpSpLocks/>
          </p:cNvGrpSpPr>
          <p:nvPr/>
        </p:nvGrpSpPr>
        <p:grpSpPr bwMode="auto">
          <a:xfrm>
            <a:off x="1258888" y="3371056"/>
            <a:ext cx="2003425" cy="1709737"/>
            <a:chOff x="1972465" y="2910684"/>
            <a:chExt cx="1286256" cy="1729894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4D88ACD7-EE85-437D-8C4E-0369813449D0}"/>
                </a:ext>
              </a:extLst>
            </p:cNvPr>
            <p:cNvSpPr/>
            <p:nvPr/>
          </p:nvSpPr>
          <p:spPr>
            <a:xfrm>
              <a:off x="2532017" y="4181200"/>
              <a:ext cx="726704" cy="459378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B4BE8243-0D54-471E-A45A-B3C787B55371}"/>
                </a:ext>
              </a:extLst>
            </p:cNvPr>
            <p:cNvSpPr/>
            <p:nvPr/>
          </p:nvSpPr>
          <p:spPr>
            <a:xfrm>
              <a:off x="1972465" y="2910684"/>
              <a:ext cx="401573" cy="536476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A8F3F06B-0F15-46B9-8140-F456B1512C48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2374038" y="3496952"/>
              <a:ext cx="324112" cy="615181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TextBox 5">
            <a:extLst>
              <a:ext uri="{FF2B5EF4-FFF2-40B4-BE49-F238E27FC236}">
                <a16:creationId xmlns:a16="http://schemas.microsoft.com/office/drawing/2014/main" id="{999AFB0A-3B7B-49A0-832A-6A20A39D67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538" y="3479006"/>
            <a:ext cx="79930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My dog is called Frizz.  His fur is very curly.</a:t>
            </a:r>
          </a:p>
        </p:txBody>
      </p:sp>
      <p:sp>
        <p:nvSpPr>
          <p:cNvPr id="26" name="TextBox 5">
            <a:extLst>
              <a:ext uri="{FF2B5EF4-FFF2-40B4-BE49-F238E27FC236}">
                <a16:creationId xmlns:a16="http://schemas.microsoft.com/office/drawing/2014/main" id="{D01A7237-22BE-4ED7-9389-2C7B79430E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6088" y="4507706"/>
            <a:ext cx="80819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My dog</a:t>
            </a:r>
            <a:r>
              <a:rPr lang="en-GB" altLang="en-US" sz="28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whose fur is very curly, </a:t>
            </a: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is called Frizz.</a:t>
            </a:r>
          </a:p>
        </p:txBody>
      </p:sp>
      <p:grpSp>
        <p:nvGrpSpPr>
          <p:cNvPr id="27" name="Group 7"/>
          <p:cNvGrpSpPr>
            <a:grpSpLocks/>
          </p:cNvGrpSpPr>
          <p:nvPr/>
        </p:nvGrpSpPr>
        <p:grpSpPr bwMode="auto">
          <a:xfrm>
            <a:off x="2109788" y="3486943"/>
            <a:ext cx="3205162" cy="1608138"/>
            <a:chOff x="2199846" y="4189330"/>
            <a:chExt cx="3206158" cy="1608335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74221E8F-1996-40C9-B409-9A12A457F352}"/>
                </a:ext>
              </a:extLst>
            </p:cNvPr>
            <p:cNvSpPr/>
            <p:nvPr/>
          </p:nvSpPr>
          <p:spPr>
            <a:xfrm>
              <a:off x="2199846" y="5145122"/>
              <a:ext cx="1051252" cy="652543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D036C8D5-2EAB-4597-B6F0-F967FA2AAC02}"/>
                </a:ext>
              </a:extLst>
            </p:cNvPr>
            <p:cNvSpPr/>
            <p:nvPr/>
          </p:nvSpPr>
          <p:spPr>
            <a:xfrm>
              <a:off x="4713639" y="4189330"/>
              <a:ext cx="692365" cy="522352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308759F-F2C0-4EEC-86D2-C850623502CE}"/>
                </a:ext>
              </a:extLst>
            </p:cNvPr>
            <p:cNvCxnSpPr>
              <a:cxnSpLocks/>
              <a:stCxn id="28" idx="7"/>
              <a:endCxn id="29" idx="3"/>
            </p:cNvCxnSpPr>
            <p:nvPr/>
          </p:nvCxnSpPr>
          <p:spPr>
            <a:xfrm flipV="1">
              <a:off x="3097062" y="4635473"/>
              <a:ext cx="1718209" cy="604911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20429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6BE9665-CE10-436F-9500-8A03154464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272237"/>
            <a:ext cx="7632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Where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is the relative pronoun we use to replace ‘place’ nouns/pronouns.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8" name="TextBox 5">
            <a:extLst>
              <a:ext uri="{FF2B5EF4-FFF2-40B4-BE49-F238E27FC236}">
                <a16:creationId xmlns:a16="http://schemas.microsoft.com/office/drawing/2014/main" id="{9CDAA51B-A830-4A62-9CBE-52899DDB76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1650" y="2144650"/>
            <a:ext cx="800893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Mallorca is a Spanish island. We go there on holiday.</a:t>
            </a:r>
          </a:p>
        </p:txBody>
      </p:sp>
      <p:sp>
        <p:nvSpPr>
          <p:cNvPr id="31" name="TextBox 5">
            <a:extLst>
              <a:ext uri="{FF2B5EF4-FFF2-40B4-BE49-F238E27FC236}">
                <a16:creationId xmlns:a16="http://schemas.microsoft.com/office/drawing/2014/main" id="{19628A9E-D081-4B97-85E2-0367D315E5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875" y="3743263"/>
            <a:ext cx="79644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Mallorca</a:t>
            </a:r>
            <a:r>
              <a:rPr lang="en-GB" altLang="en-US" sz="36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where we go on holiday,</a:t>
            </a:r>
            <a:r>
              <a:rPr lang="en-GB" altLang="en-US" sz="3600" dirty="0">
                <a:solidFill>
                  <a:srgbClr val="7030A0"/>
                </a:solidFill>
                <a:latin typeface="+mn-lt"/>
                <a:cs typeface="Arial" panose="020B0604020202020204" pitchFamily="34" charset="0"/>
              </a:rPr>
              <a:t> </a:t>
            </a:r>
            <a:r>
              <a:rPr lang="en-GB" altLang="en-US" sz="36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is a Spanish island.</a:t>
            </a:r>
          </a:p>
        </p:txBody>
      </p:sp>
      <p:grpSp>
        <p:nvGrpSpPr>
          <p:cNvPr id="32" name="Group 11"/>
          <p:cNvGrpSpPr>
            <a:grpSpLocks/>
          </p:cNvGrpSpPr>
          <p:nvPr/>
        </p:nvGrpSpPr>
        <p:grpSpPr bwMode="auto">
          <a:xfrm>
            <a:off x="2638425" y="2757425"/>
            <a:ext cx="1466850" cy="1600200"/>
            <a:chOff x="4954388" y="2858141"/>
            <a:chExt cx="1466886" cy="160061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ADAC808F-5A87-4A07-90FD-A871781BDC0C}"/>
                </a:ext>
              </a:extLst>
            </p:cNvPr>
            <p:cNvSpPr/>
            <p:nvPr/>
          </p:nvSpPr>
          <p:spPr>
            <a:xfrm>
              <a:off x="5049640" y="3904573"/>
              <a:ext cx="1371634" cy="554179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34" name="Oval 33">
              <a:extLst>
                <a:ext uri="{FF2B5EF4-FFF2-40B4-BE49-F238E27FC236}">
                  <a16:creationId xmlns:a16="http://schemas.microsoft.com/office/drawing/2014/main" id="{62CDCAA4-9CC2-4EB9-9B3A-9EED5A9915DC}"/>
                </a:ext>
              </a:extLst>
            </p:cNvPr>
            <p:cNvSpPr/>
            <p:nvPr/>
          </p:nvSpPr>
          <p:spPr>
            <a:xfrm>
              <a:off x="4954388" y="2858141"/>
              <a:ext cx="1295432" cy="527185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3B36FDCA-DD75-42E9-BCCB-E517DA28C52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602104" y="3414362"/>
              <a:ext cx="0" cy="458906"/>
            </a:xfrm>
            <a:prstGeom prst="line">
              <a:avLst/>
            </a:prstGeom>
            <a:ln w="28575">
              <a:solidFill>
                <a:srgbClr val="C00000"/>
              </a:solidFill>
              <a:headEnd type="arrow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id="{933260E5-9592-4EE8-92C1-567231763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5446494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relative pronoun always goes straight after the main noun, so sometimes we have to re-order the clause slightly.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1596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31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1987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Other Relative Pronouns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00CD347-655A-4357-B672-0C83213FA2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188240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When 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is the relative pronoun we use to replace ‘time’ noun phrases/pronouns.  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3" name="TextBox 5">
            <a:extLst>
              <a:ext uri="{FF2B5EF4-FFF2-40B4-BE49-F238E27FC236}">
                <a16:creationId xmlns:a16="http://schemas.microsoft.com/office/drawing/2014/main" id="{A915270B-00AA-48B0-9EA8-727C651587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4338" y="2189874"/>
            <a:ext cx="8180387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In 2008, I was two years old. My brother was born in 2008.</a:t>
            </a:r>
          </a:p>
        </p:txBody>
      </p:sp>
      <p:sp>
        <p:nvSpPr>
          <p:cNvPr id="14" name="TextBox 5">
            <a:extLst>
              <a:ext uri="{FF2B5EF4-FFF2-40B4-BE49-F238E27FC236}">
                <a16:creationId xmlns:a16="http://schemas.microsoft.com/office/drawing/2014/main" id="{95CB9A1E-7843-450C-AA05-44710D6BBA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550" y="3578937"/>
            <a:ext cx="81803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In 2008</a:t>
            </a:r>
            <a:r>
              <a:rPr lang="en-GB" altLang="en-US" sz="28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when my brother was born, </a:t>
            </a:r>
            <a:r>
              <a:rPr lang="en-GB" altLang="en-US" sz="28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 was two years old.</a:t>
            </a:r>
          </a:p>
        </p:txBody>
      </p:sp>
      <p:grpSp>
        <p:nvGrpSpPr>
          <p:cNvPr id="15" name="Group 11"/>
          <p:cNvGrpSpPr>
            <a:grpSpLocks/>
          </p:cNvGrpSpPr>
          <p:nvPr/>
        </p:nvGrpSpPr>
        <p:grpSpPr bwMode="auto">
          <a:xfrm>
            <a:off x="2235200" y="2647074"/>
            <a:ext cx="3308350" cy="1457325"/>
            <a:chOff x="2120220" y="3759098"/>
            <a:chExt cx="3307566" cy="1457178"/>
          </a:xfrm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CD07AAA3-2D6E-4B87-9AE1-258699D59949}"/>
                </a:ext>
              </a:extLst>
            </p:cNvPr>
            <p:cNvSpPr/>
            <p:nvPr/>
          </p:nvSpPr>
          <p:spPr>
            <a:xfrm>
              <a:off x="2120220" y="4698803"/>
              <a:ext cx="926880" cy="517473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0A23160-09CB-448A-8E3D-3F586F4C793F}"/>
                </a:ext>
              </a:extLst>
            </p:cNvPr>
            <p:cNvSpPr/>
            <p:nvPr/>
          </p:nvSpPr>
          <p:spPr>
            <a:xfrm>
              <a:off x="4454880" y="3759098"/>
              <a:ext cx="972906" cy="453979"/>
            </a:xfrm>
            <a:prstGeom prst="ellips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89F2C44F-B570-4E8D-9EA2-F8EE8E2AE610}"/>
                </a:ext>
              </a:extLst>
            </p:cNvPr>
            <p:cNvCxnSpPr>
              <a:cxnSpLocks/>
              <a:stCxn id="16" idx="7"/>
              <a:endCxn id="19" idx="3"/>
            </p:cNvCxnSpPr>
            <p:nvPr/>
          </p:nvCxnSpPr>
          <p:spPr>
            <a:xfrm flipV="1">
              <a:off x="2910608" y="4146409"/>
              <a:ext cx="1687113" cy="628587"/>
            </a:xfrm>
            <a:prstGeom prst="line">
              <a:avLst/>
            </a:prstGeom>
            <a:ln w="28575">
              <a:solidFill>
                <a:srgbClr val="BC0105"/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204C54A2-5C1F-4CAD-95A6-4B6E3EEDB4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892496"/>
            <a:ext cx="76327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latin typeface="+mn-lt"/>
              </a:rPr>
              <a:t>The relative pronoun '</a:t>
            </a:r>
            <a:r>
              <a:rPr lang="en-GB" altLang="en-US" b="1" dirty="0">
                <a:latin typeface="+mn-lt"/>
              </a:rPr>
              <a:t>that</a:t>
            </a:r>
            <a:r>
              <a:rPr lang="en-GB" altLang="en-US" dirty="0">
                <a:latin typeface="+mn-lt"/>
              </a:rPr>
              <a:t>' is used for relative clauses where the added information is vital to the meaning of a sentence. When using 'that', we tend not to use commas around the relative clause. For example: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dirty="0">
                <a:latin typeface="+mn-lt"/>
              </a:rPr>
              <a:t>The old house that is next to our school is up for sale. 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122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46559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Instead of, not as well as…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1651002" y="1223274"/>
            <a:ext cx="584199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Relative pronouns are used in relative clauses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. Can you spot what’s wrong with these new sentences?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18" name="TextBox 5"/>
          <p:cNvSpPr txBox="1">
            <a:spLocks noChangeArrowheads="1"/>
          </p:cNvSpPr>
          <p:nvPr/>
        </p:nvSpPr>
        <p:spPr bwMode="auto">
          <a:xfrm>
            <a:off x="755650" y="2454834"/>
            <a:ext cx="76327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My mum is a doctor. Her name is </a:t>
            </a:r>
            <a:r>
              <a:rPr lang="en-GB" altLang="en-US" sz="3200" dirty="0" err="1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Safira</a:t>
            </a:r>
            <a:r>
              <a:rPr lang="en-GB" altLang="en-US" sz="3200" dirty="0">
                <a:solidFill>
                  <a:srgbClr val="232321"/>
                </a:solidFill>
                <a:latin typeface="+mn-lt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1481139" y="4841875"/>
            <a:ext cx="61817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The writer has left the pronoun in the new subordinate clause, as well as adding a relative pronoun.</a:t>
            </a:r>
            <a:endParaRPr lang="en-GB" altLang="en-US" dirty="0">
              <a:solidFill>
                <a:srgbClr val="FF0000"/>
              </a:solidFill>
              <a:latin typeface="+mn-lt"/>
              <a:cs typeface="Arial" panose="020B0604020202020204" pitchFamily="34" charset="0"/>
            </a:endParaRPr>
          </a:p>
        </p:txBody>
      </p:sp>
      <p:sp>
        <p:nvSpPr>
          <p:cNvPr id="23" name="TextBox 5"/>
          <p:cNvSpPr txBox="1">
            <a:spLocks noChangeArrowheads="1"/>
          </p:cNvSpPr>
          <p:nvPr/>
        </p:nvSpPr>
        <p:spPr bwMode="auto">
          <a:xfrm>
            <a:off x="755649" y="3178734"/>
            <a:ext cx="7632701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My mum</a:t>
            </a:r>
            <a:r>
              <a:rPr lang="en-GB" altLang="en-US" sz="32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whose her name is </a:t>
            </a:r>
            <a:r>
              <a:rPr lang="en-GB" altLang="en-US" sz="3200" dirty="0" err="1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Safira</a:t>
            </a:r>
            <a:r>
              <a:rPr lang="en-GB" altLang="en-US" sz="3200" dirty="0">
                <a:solidFill>
                  <a:srgbClr val="643C90"/>
                </a:solidFill>
                <a:latin typeface="+mn-lt"/>
                <a:cs typeface="Arial" panose="020B0604020202020204" pitchFamily="34" charset="0"/>
              </a:rPr>
              <a:t>,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panose="020B0604020202020204" pitchFamily="34" charset="0"/>
              </a:rPr>
              <a:t>is a doctor.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D0C5BD63-E6DD-4AC1-AE29-80E70FEC4B78}"/>
              </a:ext>
            </a:extLst>
          </p:cNvPr>
          <p:cNvCxnSpPr>
            <a:cxnSpLocks/>
          </p:cNvCxnSpPr>
          <p:nvPr/>
        </p:nvCxnSpPr>
        <p:spPr>
          <a:xfrm>
            <a:off x="4003675" y="3523221"/>
            <a:ext cx="568325" cy="0"/>
          </a:xfrm>
          <a:prstGeom prst="line">
            <a:avLst/>
          </a:prstGeom>
          <a:ln w="28575">
            <a:solidFill>
              <a:srgbClr val="BC0105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6725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22556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Punctuation</a:t>
            </a: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755650" y="1113898"/>
            <a:ext cx="76327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dirty="0">
                <a:latin typeface="+mn-lt"/>
              </a:rPr>
              <a:t>Relative clauses containing non-vital information have to be separated from the main clause. Typically, we use commas to mark the relative clauses, although dashes or brackets can also be used.</a:t>
            </a:r>
          </a:p>
        </p:txBody>
      </p:sp>
      <p:sp>
        <p:nvSpPr>
          <p:cNvPr id="9" name="TextBox 5">
            <a:extLst>
              <a:ext uri="{FF2B5EF4-FFF2-40B4-BE49-F238E27FC236}">
                <a16:creationId xmlns:a16="http://schemas.microsoft.com/office/drawing/2014/main" id="{97138341-9FF7-46DA-A526-8073594C3E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950" y="2270898"/>
            <a:ext cx="841533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George was passed by a fire engine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,</a:t>
            </a:r>
            <a:r>
              <a:rPr lang="en-GB" altLang="en-US" sz="3200" dirty="0">
                <a:solidFill>
                  <a:srgbClr val="7030A0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which had its blue lights on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.</a:t>
            </a:r>
            <a:endParaRPr lang="en-GB" altLang="en-US" sz="3200" dirty="0">
              <a:solidFill>
                <a:srgbClr val="00B050"/>
              </a:solidFill>
              <a:latin typeface="+mn-lt"/>
              <a:cs typeface="Arial" charset="0"/>
            </a:endParaRPr>
          </a:p>
        </p:txBody>
      </p:sp>
      <p:sp>
        <p:nvSpPr>
          <p:cNvPr id="10" name="TextBox 5">
            <a:extLst>
              <a:ext uri="{FF2B5EF4-FFF2-40B4-BE49-F238E27FC236}">
                <a16:creationId xmlns:a16="http://schemas.microsoft.com/office/drawing/2014/main" id="{161A1C2A-7C32-4B2D-8CB3-2E73C2028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950" y="3581786"/>
            <a:ext cx="8416925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Hospitals</a:t>
            </a:r>
            <a:r>
              <a:rPr lang="en-GB" altLang="en-US" sz="3200" dirty="0">
                <a:solidFill>
                  <a:srgbClr val="00B050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(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where doctors and nurses work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)</a:t>
            </a:r>
            <a:r>
              <a:rPr lang="en-GB" altLang="en-US" sz="3200" dirty="0">
                <a:solidFill>
                  <a:srgbClr val="7030A0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are very busy places.</a:t>
            </a:r>
          </a:p>
        </p:txBody>
      </p:sp>
      <p:sp>
        <p:nvSpPr>
          <p:cNvPr id="11" name="TextBox 5">
            <a:extLst>
              <a:ext uri="{FF2B5EF4-FFF2-40B4-BE49-F238E27FC236}">
                <a16:creationId xmlns:a16="http://schemas.microsoft.com/office/drawing/2014/main" id="{3533C1D8-9425-4E9F-ABA5-ED4F356747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892675"/>
            <a:ext cx="76327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Grandma</a:t>
            </a:r>
            <a:r>
              <a:rPr lang="en-GB" altLang="en-US" sz="3200" dirty="0">
                <a:solidFill>
                  <a:srgbClr val="00B050"/>
                </a:solidFill>
                <a:latin typeface="+mn-lt"/>
                <a:cs typeface="Arial" charset="0"/>
              </a:rPr>
              <a:t> 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– 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whose</a:t>
            </a:r>
            <a:r>
              <a:rPr lang="en-GB" altLang="en-US" sz="3200" b="1" dirty="0">
                <a:solidFill>
                  <a:srgbClr val="689429"/>
                </a:solidFill>
                <a:latin typeface="+mn-lt"/>
                <a:cs typeface="Arial" charset="0"/>
              </a:rPr>
              <a:t>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eyes are sensitive  </a:t>
            </a:r>
            <a:r>
              <a:rPr lang="en-GB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charset="0"/>
              </a:rPr>
              <a:t>–  </a:t>
            </a:r>
            <a:r>
              <a:rPr lang="en-GB" altLang="en-US" sz="3200" dirty="0">
                <a:solidFill>
                  <a:srgbClr val="689429"/>
                </a:solidFill>
                <a:latin typeface="+mn-lt"/>
                <a:cs typeface="Arial" charset="0"/>
              </a:rPr>
              <a:t>has to wear dark glasses.</a:t>
            </a:r>
          </a:p>
        </p:txBody>
      </p:sp>
    </p:spTree>
    <p:extLst>
      <p:ext uri="{BB962C8B-B14F-4D97-AF65-F5344CB8AC3E}">
        <p14:creationId xmlns:p14="http://schemas.microsoft.com/office/powerpoint/2010/main" val="2012388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8940" y="224777"/>
            <a:ext cx="1493660" cy="648997"/>
          </a:xfrm>
          <a:prstGeom prst="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sz="2800" b="1" dirty="0">
                <a:solidFill>
                  <a:srgbClr val="232321"/>
                </a:solidFill>
              </a:rPr>
              <a:t>Plenary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755649" y="1252538"/>
            <a:ext cx="7632701" cy="495108"/>
          </a:xfrm>
          <a:prstGeom prst="rect">
            <a:avLst/>
          </a:prstGeom>
          <a:solidFill>
            <a:srgbClr val="B9D36E"/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defPPr>
              <a:defRPr lang="en-US"/>
            </a:defPPr>
            <a:lvl1pPr algn="ctr">
              <a:lnSpc>
                <a:spcPct val="100000"/>
              </a:lnSpc>
              <a:spcBef>
                <a:spcPct val="0"/>
              </a:spcBef>
              <a:buFontTx/>
              <a:buNone/>
              <a:defRPr b="1">
                <a:solidFill>
                  <a:srgbClr val="232321"/>
                </a:solidFill>
                <a:ea typeface="Sassoon Infant Rg" pitchFamily="50" charset="0"/>
                <a:cs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r>
              <a:rPr lang="en-GB" altLang="en-US" dirty="0"/>
              <a:t>What have we learned?</a:t>
            </a:r>
          </a:p>
        </p:txBody>
      </p:sp>
      <p:sp>
        <p:nvSpPr>
          <p:cNvPr id="12" name="TextBox 14"/>
          <p:cNvSpPr txBox="1">
            <a:spLocks noChangeArrowheads="1"/>
          </p:cNvSpPr>
          <p:nvPr/>
        </p:nvSpPr>
        <p:spPr bwMode="auto">
          <a:xfrm>
            <a:off x="755649" y="2983069"/>
            <a:ext cx="763270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Relative pronouns look like question words, but they’re actually </a:t>
            </a:r>
            <a:r>
              <a:rPr lang="en-GB" altLang="en-US" b="1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replacing</a:t>
            </a: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 a noun.</a:t>
            </a:r>
          </a:p>
        </p:txBody>
      </p:sp>
      <p:sp>
        <p:nvSpPr>
          <p:cNvPr id="13" name="TextBox 15"/>
          <p:cNvSpPr txBox="1">
            <a:spLocks noChangeArrowheads="1"/>
          </p:cNvSpPr>
          <p:nvPr/>
        </p:nvSpPr>
        <p:spPr bwMode="auto">
          <a:xfrm>
            <a:off x="755650" y="2042192"/>
            <a:ext cx="76327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  <a:cs typeface="Arial" panose="020B0604020202020204" pitchFamily="34" charset="0"/>
              </a:rPr>
              <a:t>We can combine two simple sentences into a complex sentence using a relative pronoun.</a:t>
            </a:r>
          </a:p>
        </p:txBody>
      </p:sp>
      <p:sp>
        <p:nvSpPr>
          <p:cNvPr id="14" name="TextBox 16"/>
          <p:cNvSpPr txBox="1">
            <a:spLocks noChangeArrowheads="1"/>
          </p:cNvSpPr>
          <p:nvPr/>
        </p:nvSpPr>
        <p:spPr bwMode="auto">
          <a:xfrm>
            <a:off x="755649" y="3923945"/>
            <a:ext cx="763270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latin typeface="+mn-lt"/>
              </a:rPr>
              <a:t>One of the sentences becomes a subordinate clause which we place after the noun.</a:t>
            </a:r>
            <a:endParaRPr lang="en-GB" altLang="en-US" dirty="0">
              <a:solidFill>
                <a:schemeClr val="tx1"/>
              </a:solidFill>
              <a:latin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509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4890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49</TotalTime>
  <Words>803</Words>
  <Application>Microsoft Office PowerPoint</Application>
  <PresentationFormat>On-screen Show (4:3)</PresentationFormat>
  <Paragraphs>69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Sassoon Infant Rg</vt:lpstr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 Moarcas</dc:creator>
  <cp:lastModifiedBy>Ana Moarcas</cp:lastModifiedBy>
  <cp:revision>33</cp:revision>
  <dcterms:created xsi:type="dcterms:W3CDTF">2020-06-30T14:09:51Z</dcterms:created>
  <dcterms:modified xsi:type="dcterms:W3CDTF">2020-06-30T16:39:28Z</dcterms:modified>
</cp:coreProperties>
</file>