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 id="262" r:id="rId6"/>
    <p:sldId id="261" r:id="rId7"/>
    <p:sldId id="260" r:id="rId8"/>
    <p:sldId id="263" r:id="rId9"/>
    <p:sldId id="264" r:id="rId10"/>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228" y="-125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1/19/2021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YmEVrYUtiD4" TargetMode="Externa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ioNsn4JB4EY" TargetMode="External"/><Relationship Id="rId2" Type="http://schemas.openxmlformats.org/officeDocument/2006/relationships/hyperlink" Target="https://www.youtube.com/watch?v=GQ-iWUkg4t0"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ajWPEX4NpLQ" TargetMode="External"/><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16700" dirty="0" smtClean="0">
                <a:ln w="19050">
                  <a:solidFill>
                    <a:schemeClr val="bg1"/>
                  </a:solidFill>
                </a:ln>
                <a:solidFill>
                  <a:schemeClr val="bg2">
                    <a:lumMod val="75000"/>
                  </a:schemeClr>
                </a:solidFill>
                <a:effectLst>
                  <a:outerShdw blurRad="50800" dist="38100" dir="8100000" algn="tr" rotWithShape="0">
                    <a:prstClr val="black">
                      <a:alpha val="40000"/>
                    </a:prstClr>
                  </a:outerShdw>
                </a:effectLst>
              </a:rPr>
              <a:t>Restless Rivers</a:t>
            </a:r>
            <a:endParaRPr lang="en-GB" sz="16700" dirty="0">
              <a:ln w="19050">
                <a:solidFill>
                  <a:schemeClr val="bg1"/>
                </a:solidFill>
              </a:ln>
              <a:solidFill>
                <a:schemeClr val="bg2">
                  <a:lumMod val="75000"/>
                </a:schemeClr>
              </a:solidFill>
              <a:effectLst>
                <a:outerShdw blurRad="50800" dist="38100" dir="8100000" algn="tr" rotWithShape="0">
                  <a:prstClr val="black">
                    <a:alpha val="40000"/>
                  </a:prstClr>
                </a:outerShdw>
              </a:effectLst>
            </a:endParaRPr>
          </a:p>
        </p:txBody>
      </p:sp>
    </p:spTree>
    <p:extLst>
      <p:ext uri="{BB962C8B-B14F-4D97-AF65-F5344CB8AC3E}">
        <p14:creationId xmlns:p14="http://schemas.microsoft.com/office/powerpoint/2010/main" val="20204091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normAutofit/>
          </a:bodyPr>
          <a:lstStyle/>
          <a:p>
            <a:r>
              <a:rPr lang="en-GB" b="1" dirty="0" smtClean="0"/>
              <a:t>Floods</a:t>
            </a:r>
            <a:endParaRPr lang="en-GB" b="1" dirty="0"/>
          </a:p>
        </p:txBody>
      </p:sp>
      <p:sp>
        <p:nvSpPr>
          <p:cNvPr id="3" name="Content Placeholder 2"/>
          <p:cNvSpPr>
            <a:spLocks noGrp="1"/>
          </p:cNvSpPr>
          <p:nvPr>
            <p:ph idx="1"/>
          </p:nvPr>
        </p:nvSpPr>
        <p:spPr>
          <a:xfrm>
            <a:off x="228600" y="1200151"/>
            <a:ext cx="8686800" cy="3394472"/>
          </a:xfrm>
        </p:spPr>
        <p:txBody>
          <a:bodyPr>
            <a:normAutofit fontScale="92500"/>
          </a:bodyPr>
          <a:lstStyle/>
          <a:p>
            <a:pPr marL="0" indent="0">
              <a:buNone/>
            </a:pPr>
            <a:r>
              <a:rPr lang="en-GB" b="1" dirty="0"/>
              <a:t>LO:  To be able to </a:t>
            </a:r>
            <a:r>
              <a:rPr lang="en-GB" b="1" dirty="0" smtClean="0"/>
              <a:t>explain the causes of flooding.</a:t>
            </a:r>
            <a:endParaRPr lang="en-GB" b="1" dirty="0"/>
          </a:p>
          <a:p>
            <a:pPr marL="0" indent="0">
              <a:buNone/>
            </a:pPr>
            <a:r>
              <a:rPr lang="en-GB" b="1" dirty="0"/>
              <a:t>I can remember to:</a:t>
            </a:r>
          </a:p>
          <a:p>
            <a:r>
              <a:rPr lang="en-GB" dirty="0" smtClean="0"/>
              <a:t>name the four main causes of flooding.</a:t>
            </a:r>
            <a:endParaRPr lang="en-GB" dirty="0"/>
          </a:p>
          <a:p>
            <a:r>
              <a:rPr lang="en-GB" dirty="0" smtClean="0"/>
              <a:t>cut out the photos (scissors or paint app).</a:t>
            </a:r>
            <a:endParaRPr lang="en-GB" dirty="0"/>
          </a:p>
          <a:p>
            <a:r>
              <a:rPr lang="en-GB" dirty="0" smtClean="0"/>
              <a:t>read the captions to put the photo in the right place.</a:t>
            </a:r>
          </a:p>
          <a:p>
            <a:r>
              <a:rPr lang="en-GB" dirty="0" smtClean="0"/>
              <a:t>discuss how floods can be prevented.</a:t>
            </a:r>
            <a:endParaRPr lang="en-GB" dirty="0"/>
          </a:p>
          <a:p>
            <a:endParaRPr lang="en-GB" dirty="0"/>
          </a:p>
        </p:txBody>
      </p:sp>
    </p:spTree>
    <p:extLst>
      <p:ext uri="{BB962C8B-B14F-4D97-AF65-F5344CB8AC3E}">
        <p14:creationId xmlns:p14="http://schemas.microsoft.com/office/powerpoint/2010/main" val="6221551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normAutofit/>
          </a:bodyPr>
          <a:lstStyle/>
          <a:p>
            <a:r>
              <a:rPr lang="en-GB" b="1" dirty="0" smtClean="0"/>
              <a:t>Floods</a:t>
            </a:r>
            <a:endParaRPr lang="en-GB" b="1" dirty="0"/>
          </a:p>
        </p:txBody>
      </p:sp>
      <p:sp>
        <p:nvSpPr>
          <p:cNvPr id="3" name="Content Placeholder 2"/>
          <p:cNvSpPr>
            <a:spLocks noGrp="1"/>
          </p:cNvSpPr>
          <p:nvPr>
            <p:ph idx="1"/>
          </p:nvPr>
        </p:nvSpPr>
        <p:spPr>
          <a:xfrm>
            <a:off x="457200" y="736241"/>
            <a:ext cx="8229600" cy="2819400"/>
          </a:xfrm>
        </p:spPr>
        <p:txBody>
          <a:bodyPr/>
          <a:lstStyle/>
          <a:p>
            <a:pPr marL="0" indent="0">
              <a:buNone/>
            </a:pPr>
            <a:r>
              <a:rPr lang="en-GB" dirty="0" smtClean="0"/>
              <a:t>    Let’s start off by looking at a flood that happened in Sheffield not too long before you were born. </a:t>
            </a:r>
            <a:r>
              <a:rPr lang="en-GB" dirty="0" smtClean="0">
                <a:hlinkClick r:id="rId2"/>
              </a:rPr>
              <a:t>The Sheffield Flood 2007</a:t>
            </a:r>
            <a:endParaRPr lang="en-GB" dirty="0"/>
          </a:p>
        </p:txBody>
      </p:sp>
      <p:pic>
        <p:nvPicPr>
          <p:cNvPr id="4" name="Picture 3"/>
          <p:cNvPicPr/>
          <p:nvPr/>
        </p:nvPicPr>
        <p:blipFill>
          <a:blip r:embed="rId3" cstate="print"/>
          <a:srcRect l="9800" t="20256" r="9800" b="19616"/>
          <a:stretch>
            <a:fillRect/>
          </a:stretch>
        </p:blipFill>
        <p:spPr bwMode="auto">
          <a:xfrm>
            <a:off x="-152400" y="2511378"/>
            <a:ext cx="2133600" cy="1752599"/>
          </a:xfrm>
          <a:prstGeom prst="rect">
            <a:avLst/>
          </a:prstGeom>
          <a:noFill/>
          <a:ln w="9525">
            <a:noFill/>
            <a:miter lim="800000"/>
            <a:headEnd/>
            <a:tailEnd/>
          </a:ln>
        </p:spPr>
      </p:pic>
      <p:pic>
        <p:nvPicPr>
          <p:cNvPr id="5" name="Picture 4" descr="wicker 2007.jpg"/>
          <p:cNvPicPr/>
          <p:nvPr/>
        </p:nvPicPr>
        <p:blipFill>
          <a:blip r:embed="rId4" cstate="print"/>
          <a:srcRect/>
          <a:stretch>
            <a:fillRect/>
          </a:stretch>
        </p:blipFill>
        <p:spPr bwMode="auto">
          <a:xfrm>
            <a:off x="6964045" y="2511380"/>
            <a:ext cx="2179955" cy="1752599"/>
          </a:xfrm>
          <a:prstGeom prst="rect">
            <a:avLst/>
          </a:prstGeom>
          <a:noFill/>
          <a:ln w="9525">
            <a:noFill/>
            <a:miter lim="800000"/>
            <a:headEnd/>
            <a:tailEnd/>
          </a:ln>
        </p:spPr>
      </p:pic>
      <p:pic>
        <p:nvPicPr>
          <p:cNvPr id="6" name="Picture 5"/>
          <p:cNvPicPr/>
          <p:nvPr/>
        </p:nvPicPr>
        <p:blipFill>
          <a:blip r:embed="rId5" cstate="print"/>
          <a:srcRect/>
          <a:stretch>
            <a:fillRect/>
          </a:stretch>
        </p:blipFill>
        <p:spPr bwMode="auto">
          <a:xfrm>
            <a:off x="1828800" y="2511379"/>
            <a:ext cx="2565082" cy="1752599"/>
          </a:xfrm>
          <a:prstGeom prst="rect">
            <a:avLst/>
          </a:prstGeom>
          <a:noFill/>
          <a:ln w="9525">
            <a:noFill/>
            <a:miter lim="800000"/>
            <a:headEnd/>
            <a:tailEnd/>
          </a:ln>
        </p:spPr>
      </p:pic>
      <p:pic>
        <p:nvPicPr>
          <p:cNvPr id="7" name="Picture 6"/>
          <p:cNvPicPr/>
          <p:nvPr/>
        </p:nvPicPr>
        <p:blipFill>
          <a:blip r:embed="rId6" cstate="print"/>
          <a:srcRect/>
          <a:stretch>
            <a:fillRect/>
          </a:stretch>
        </p:blipFill>
        <p:spPr bwMode="auto">
          <a:xfrm>
            <a:off x="4393882" y="2514064"/>
            <a:ext cx="2570163" cy="1752599"/>
          </a:xfrm>
          <a:prstGeom prst="rect">
            <a:avLst/>
          </a:prstGeom>
          <a:noFill/>
          <a:ln w="9525">
            <a:noFill/>
            <a:miter lim="800000"/>
            <a:headEnd/>
            <a:tailEnd/>
          </a:ln>
        </p:spPr>
      </p:pic>
    </p:spTree>
    <p:extLst>
      <p:ext uri="{BB962C8B-B14F-4D97-AF65-F5344CB8AC3E}">
        <p14:creationId xmlns:p14="http://schemas.microsoft.com/office/powerpoint/2010/main" val="9534552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So, what causes a flood?</a:t>
            </a:r>
            <a:endParaRPr lang="en-GB" b="1" dirty="0"/>
          </a:p>
        </p:txBody>
      </p:sp>
      <p:sp>
        <p:nvSpPr>
          <p:cNvPr id="3" name="Content Placeholder 2"/>
          <p:cNvSpPr>
            <a:spLocks noGrp="1"/>
          </p:cNvSpPr>
          <p:nvPr>
            <p:ph idx="1"/>
          </p:nvPr>
        </p:nvSpPr>
        <p:spPr>
          <a:xfrm>
            <a:off x="457200" y="4552950"/>
            <a:ext cx="8229600" cy="422673"/>
          </a:xfrm>
        </p:spPr>
        <p:txBody>
          <a:bodyPr>
            <a:normAutofit lnSpcReduction="10000"/>
          </a:bodyPr>
          <a:lstStyle/>
          <a:p>
            <a:pPr marL="0" indent="0">
              <a:buNone/>
            </a:pPr>
            <a:r>
              <a:rPr lang="en-GB" sz="2400" dirty="0" smtClean="0">
                <a:hlinkClick r:id="rId2"/>
              </a:rPr>
              <a:t>Simple overview with nice animation.</a:t>
            </a:r>
            <a:r>
              <a:rPr lang="en-GB" sz="2400" dirty="0" smtClean="0"/>
              <a:t>                </a:t>
            </a:r>
            <a:r>
              <a:rPr lang="en-GB" sz="2400" dirty="0" smtClean="0">
                <a:hlinkClick r:id="rId3"/>
              </a:rPr>
              <a:t>Real life examples.</a:t>
            </a:r>
            <a:endParaRPr lang="en-GB" sz="2400" dirty="0"/>
          </a:p>
        </p:txBody>
      </p:sp>
      <p:sp>
        <p:nvSpPr>
          <p:cNvPr id="4" name="TextBox 3"/>
          <p:cNvSpPr txBox="1"/>
          <p:nvPr/>
        </p:nvSpPr>
        <p:spPr>
          <a:xfrm>
            <a:off x="381000" y="800784"/>
            <a:ext cx="8305800" cy="646331"/>
          </a:xfrm>
          <a:prstGeom prst="rect">
            <a:avLst/>
          </a:prstGeom>
          <a:noFill/>
        </p:spPr>
        <p:txBody>
          <a:bodyPr wrap="square" rtlCol="0">
            <a:spAutoFit/>
          </a:bodyPr>
          <a:lstStyle/>
          <a:p>
            <a:r>
              <a:rPr lang="en-GB" dirty="0" smtClean="0"/>
              <a:t>There are </a:t>
            </a:r>
            <a:r>
              <a:rPr lang="en-GB" b="1" dirty="0" smtClean="0"/>
              <a:t>four</a:t>
            </a:r>
            <a:r>
              <a:rPr lang="en-GB" dirty="0" smtClean="0"/>
              <a:t> main types of flooding that might occur. </a:t>
            </a:r>
          </a:p>
          <a:p>
            <a:r>
              <a:rPr lang="en-GB" dirty="0" smtClean="0"/>
              <a:t>Which one is </a:t>
            </a:r>
            <a:r>
              <a:rPr lang="en-GB" b="1" dirty="0" smtClean="0"/>
              <a:t>least likely </a:t>
            </a:r>
            <a:r>
              <a:rPr lang="en-GB" dirty="0" smtClean="0"/>
              <a:t>to happen in Sheffield?</a:t>
            </a:r>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581150"/>
            <a:ext cx="9144000" cy="1461135"/>
          </a:xfrm>
          <a:prstGeom prst="rect">
            <a:avLst/>
          </a:prstGeom>
        </p:spPr>
      </p:pic>
      <p:sp>
        <p:nvSpPr>
          <p:cNvPr id="6" name="TextBox 5"/>
          <p:cNvSpPr txBox="1"/>
          <p:nvPr/>
        </p:nvSpPr>
        <p:spPr>
          <a:xfrm>
            <a:off x="228600" y="3181350"/>
            <a:ext cx="8763000" cy="1200329"/>
          </a:xfrm>
          <a:prstGeom prst="rect">
            <a:avLst/>
          </a:prstGeom>
          <a:noFill/>
        </p:spPr>
        <p:txBody>
          <a:bodyPr wrap="square" rtlCol="0">
            <a:spAutoFit/>
          </a:bodyPr>
          <a:lstStyle/>
          <a:p>
            <a:r>
              <a:rPr lang="en-GB" dirty="0" smtClean="0"/>
              <a:t>Below, there are links to two videos that explain how floods occur. </a:t>
            </a:r>
          </a:p>
          <a:p>
            <a:endParaRPr lang="en-GB" dirty="0" smtClean="0"/>
          </a:p>
          <a:p>
            <a:r>
              <a:rPr lang="en-GB" dirty="0" smtClean="0"/>
              <a:t>Please watch both of them and then explain to your partner, parent or rubber ducky what the </a:t>
            </a:r>
            <a:r>
              <a:rPr lang="en-GB" b="1" dirty="0" smtClean="0"/>
              <a:t>differences</a:t>
            </a:r>
            <a:r>
              <a:rPr lang="en-GB" dirty="0" smtClean="0"/>
              <a:t> are between the four main types of flooding.</a:t>
            </a:r>
            <a:endParaRPr lang="en-GB" dirty="0"/>
          </a:p>
        </p:txBody>
      </p:sp>
    </p:spTree>
    <p:extLst>
      <p:ext uri="{BB962C8B-B14F-4D97-AF65-F5344CB8AC3E}">
        <p14:creationId xmlns:p14="http://schemas.microsoft.com/office/powerpoint/2010/main" val="17843372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So, what causes a flood?</a:t>
            </a:r>
            <a:endParaRPr lang="en-GB" b="1" dirty="0"/>
          </a:p>
        </p:txBody>
      </p:sp>
      <p:sp>
        <p:nvSpPr>
          <p:cNvPr id="7" name="Content Placeholder 6"/>
          <p:cNvSpPr>
            <a:spLocks noGrp="1"/>
          </p:cNvSpPr>
          <p:nvPr>
            <p:ph idx="1"/>
          </p:nvPr>
        </p:nvSpPr>
        <p:spPr>
          <a:xfrm>
            <a:off x="1981200" y="735352"/>
            <a:ext cx="6781800" cy="761999"/>
          </a:xfrm>
        </p:spPr>
        <p:txBody>
          <a:bodyPr>
            <a:normAutofit fontScale="55000" lnSpcReduction="20000"/>
          </a:bodyPr>
          <a:lstStyle/>
          <a:p>
            <a:pPr marL="0" indent="0">
              <a:buNone/>
            </a:pPr>
            <a:r>
              <a:rPr lang="en-GB" dirty="0"/>
              <a:t>If the weather has been hot/dry the ground gets ‘baked’ and the rain can’t soak in very quickly. So it flows overland to the river.</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438150"/>
            <a:ext cx="1465474" cy="105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1866363" y="1792286"/>
            <a:ext cx="6515637" cy="646331"/>
          </a:xfrm>
          <a:prstGeom prst="rect">
            <a:avLst/>
          </a:prstGeom>
        </p:spPr>
        <p:txBody>
          <a:bodyPr wrap="square">
            <a:spAutoFit/>
          </a:bodyPr>
          <a:lstStyle/>
          <a:p>
            <a:r>
              <a:rPr lang="en-GB" dirty="0"/>
              <a:t>If the surrounding land is steep or surrounded by mountains then water will flow down the sides (and end up in the river ) faster. </a:t>
            </a:r>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1497351"/>
            <a:ext cx="1465474" cy="1236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0415" y="2733554"/>
            <a:ext cx="1457459" cy="1357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1866363" y="3088966"/>
            <a:ext cx="6477000" cy="646331"/>
          </a:xfrm>
          <a:prstGeom prst="rect">
            <a:avLst/>
          </a:prstGeom>
        </p:spPr>
        <p:txBody>
          <a:bodyPr wrap="square">
            <a:spAutoFit/>
          </a:bodyPr>
          <a:lstStyle/>
          <a:p>
            <a:r>
              <a:rPr lang="en-GB" dirty="0"/>
              <a:t>The type of rock is important. Some are permeable and let water through, other are impermeable and don’t.</a:t>
            </a:r>
          </a:p>
        </p:txBody>
      </p:sp>
      <p:sp>
        <p:nvSpPr>
          <p:cNvPr id="10" name="Rectangle 9"/>
          <p:cNvSpPr/>
          <p:nvPr/>
        </p:nvSpPr>
        <p:spPr>
          <a:xfrm>
            <a:off x="1828800" y="4322395"/>
            <a:ext cx="6629400" cy="646331"/>
          </a:xfrm>
          <a:prstGeom prst="rect">
            <a:avLst/>
          </a:prstGeom>
        </p:spPr>
        <p:txBody>
          <a:bodyPr wrap="square">
            <a:spAutoFit/>
          </a:bodyPr>
          <a:lstStyle/>
          <a:p>
            <a:r>
              <a:rPr lang="en-GB" dirty="0"/>
              <a:t>If there has been a lot of rain water over a period of time the ground gets ‘saturated’ and can’t hold any more water. </a:t>
            </a:r>
          </a:p>
        </p:txBody>
      </p:sp>
      <p:pic>
        <p:nvPicPr>
          <p:cNvPr id="307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0415" y="4090711"/>
            <a:ext cx="1457459" cy="1052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0848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Is flooding a bad thing?</a:t>
            </a:r>
            <a:endParaRPr lang="en-GB" b="1" dirty="0"/>
          </a:p>
        </p:txBody>
      </p:sp>
      <p:sp>
        <p:nvSpPr>
          <p:cNvPr id="3" name="Content Placeholder 2"/>
          <p:cNvSpPr>
            <a:spLocks noGrp="1"/>
          </p:cNvSpPr>
          <p:nvPr>
            <p:ph idx="1"/>
          </p:nvPr>
        </p:nvSpPr>
        <p:spPr>
          <a:xfrm>
            <a:off x="4420672" y="834444"/>
            <a:ext cx="4494727" cy="3108906"/>
          </a:xfrm>
        </p:spPr>
        <p:txBody>
          <a:bodyPr>
            <a:normAutofit fontScale="85000" lnSpcReduction="20000"/>
          </a:bodyPr>
          <a:lstStyle/>
          <a:p>
            <a:pPr marL="0" indent="0">
              <a:buNone/>
            </a:pPr>
            <a:r>
              <a:rPr lang="en-GB" dirty="0" smtClean="0"/>
              <a:t>    In some parts of the world, seasonal flooding is necessary. In ancient times, it was part of an Egyptian pharaoh's job to pray for the River Nile to flood. This yearly flood would make the soil fertile and nutritious for farmers to grow their crops in the flood plain.</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819150"/>
            <a:ext cx="4191000" cy="227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Geotimes — April 2005 — A River Runs Through Egypt: Nile Floods and  Civiliz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819149"/>
            <a:ext cx="3733800" cy="408384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421746" y="4248149"/>
            <a:ext cx="4493654" cy="646331"/>
          </a:xfrm>
          <a:prstGeom prst="rect">
            <a:avLst/>
          </a:prstGeom>
          <a:noFill/>
        </p:spPr>
        <p:txBody>
          <a:bodyPr wrap="square" rtlCol="0">
            <a:spAutoFit/>
          </a:bodyPr>
          <a:lstStyle/>
          <a:p>
            <a:r>
              <a:rPr lang="en-GB" dirty="0" smtClean="0"/>
              <a:t>Can you see where the plants are growing on the Nile flood plain?</a:t>
            </a:r>
            <a:endParaRPr lang="en-GB" dirty="0"/>
          </a:p>
        </p:txBody>
      </p:sp>
    </p:spTree>
    <p:extLst>
      <p:ext uri="{BB962C8B-B14F-4D97-AF65-F5344CB8AC3E}">
        <p14:creationId xmlns:p14="http://schemas.microsoft.com/office/powerpoint/2010/main" val="3676484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1000" fill="hold"/>
                                        <p:tgtEl>
                                          <p:spTgt spid="2052"/>
                                        </p:tgtEl>
                                        <p:attrNameLst>
                                          <p:attrName>ppt_w</p:attrName>
                                        </p:attrNameLst>
                                      </p:cBhvr>
                                      <p:tavLst>
                                        <p:tav tm="0">
                                          <p:val>
                                            <p:fltVal val="0"/>
                                          </p:val>
                                        </p:tav>
                                        <p:tav tm="100000">
                                          <p:val>
                                            <p:strVal val="#ppt_w"/>
                                          </p:val>
                                        </p:tav>
                                      </p:tavLst>
                                    </p:anim>
                                    <p:anim calcmode="lin" valueType="num">
                                      <p:cBhvr>
                                        <p:cTn id="14" dur="1000" fill="hold"/>
                                        <p:tgtEl>
                                          <p:spTgt spid="2052"/>
                                        </p:tgtEl>
                                        <p:attrNameLst>
                                          <p:attrName>ppt_h</p:attrName>
                                        </p:attrNameLst>
                                      </p:cBhvr>
                                      <p:tavLst>
                                        <p:tav tm="0">
                                          <p:val>
                                            <p:fltVal val="0"/>
                                          </p:val>
                                        </p:tav>
                                        <p:tav tm="100000">
                                          <p:val>
                                            <p:strVal val="#ppt_h"/>
                                          </p:val>
                                        </p:tav>
                                      </p:tavLst>
                                    </p:anim>
                                    <p:anim calcmode="lin" valueType="num">
                                      <p:cBhvr>
                                        <p:cTn id="15" dur="1000" fill="hold"/>
                                        <p:tgtEl>
                                          <p:spTgt spid="2052"/>
                                        </p:tgtEl>
                                        <p:attrNameLst>
                                          <p:attrName>style.rotation</p:attrName>
                                        </p:attrNameLst>
                                      </p:cBhvr>
                                      <p:tavLst>
                                        <p:tav tm="0">
                                          <p:val>
                                            <p:fltVal val="90"/>
                                          </p:val>
                                        </p:tav>
                                        <p:tav tm="100000">
                                          <p:val>
                                            <p:fltVal val="0"/>
                                          </p:val>
                                        </p:tav>
                                      </p:tavLst>
                                    </p:anim>
                                    <p:animEffect transition="in" filter="fade">
                                      <p:cBhvr>
                                        <p:cTn id="16"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normAutofit/>
          </a:bodyPr>
          <a:lstStyle/>
          <a:p>
            <a:r>
              <a:rPr lang="en-GB" sz="3600" b="1" dirty="0" smtClean="0"/>
              <a:t>What can be done to prevent flooding?</a:t>
            </a:r>
            <a:endParaRPr lang="en-GB" sz="3600" b="1" dirty="0"/>
          </a:p>
        </p:txBody>
      </p:sp>
      <p:sp>
        <p:nvSpPr>
          <p:cNvPr id="3" name="Content Placeholder 2"/>
          <p:cNvSpPr>
            <a:spLocks noGrp="1"/>
          </p:cNvSpPr>
          <p:nvPr>
            <p:ph idx="1"/>
          </p:nvPr>
        </p:nvSpPr>
        <p:spPr>
          <a:xfrm>
            <a:off x="-1" y="819150"/>
            <a:ext cx="9136487" cy="2049462"/>
          </a:xfrm>
        </p:spPr>
        <p:txBody>
          <a:bodyPr>
            <a:normAutofit fontScale="77500" lnSpcReduction="20000"/>
          </a:bodyPr>
          <a:lstStyle/>
          <a:p>
            <a:pPr marL="0" indent="0">
              <a:buNone/>
            </a:pPr>
            <a:r>
              <a:rPr lang="en-GB" dirty="0" smtClean="0"/>
              <a:t>    Rivers can be modified to allow more water to flow through them. This makes them lower or shallower. Rivers can be </a:t>
            </a:r>
            <a:r>
              <a:rPr lang="en-GB" b="1" dirty="0" smtClean="0"/>
              <a:t>dredged</a:t>
            </a:r>
            <a:r>
              <a:rPr lang="en-GB" dirty="0" smtClean="0"/>
              <a:t> or widened. The banks can also be artificially raised to form </a:t>
            </a:r>
            <a:r>
              <a:rPr lang="en-GB" b="1" dirty="0" smtClean="0"/>
              <a:t>levees</a:t>
            </a:r>
            <a:r>
              <a:rPr lang="en-GB" dirty="0" smtClean="0"/>
              <a:t>. </a:t>
            </a:r>
          </a:p>
          <a:p>
            <a:pPr marL="0" indent="0">
              <a:buNone/>
            </a:pPr>
            <a:r>
              <a:rPr lang="en-GB" dirty="0"/>
              <a:t> </a:t>
            </a:r>
            <a:r>
              <a:rPr lang="en-GB" dirty="0" smtClean="0"/>
              <a:t>   Planting trees along the river bank also helps to reduce the movement of the river through erosion and to soak up excess water.</a:t>
            </a:r>
            <a:endParaRPr lang="en-GB" dirty="0"/>
          </a:p>
        </p:txBody>
      </p:sp>
      <p:pic>
        <p:nvPicPr>
          <p:cNvPr id="4098" name="Picture 2" descr="How can flooding be stopped? - BBC N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52" y="2868612"/>
            <a:ext cx="4124442" cy="22748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he Nagaragawa Estuary Barrage:River Improv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1687" y="2868612"/>
            <a:ext cx="4114800" cy="3439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7959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0" name="Picture 10" descr="HSS - Flood defence solu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72" y="857907"/>
            <a:ext cx="2550583" cy="191293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0"/>
            <a:ext cx="8229600" cy="857250"/>
          </a:xfrm>
        </p:spPr>
        <p:txBody>
          <a:bodyPr>
            <a:normAutofit/>
          </a:bodyPr>
          <a:lstStyle/>
          <a:p>
            <a:r>
              <a:rPr lang="en-GB" sz="3600" b="1" dirty="0" smtClean="0"/>
              <a:t>What can be done to prevent flooding?</a:t>
            </a:r>
            <a:endParaRPr lang="en-GB" sz="3600" b="1" dirty="0"/>
          </a:p>
        </p:txBody>
      </p:sp>
      <p:sp>
        <p:nvSpPr>
          <p:cNvPr id="4" name="Content Placeholder 3"/>
          <p:cNvSpPr>
            <a:spLocks noGrp="1"/>
          </p:cNvSpPr>
          <p:nvPr>
            <p:ph idx="1"/>
          </p:nvPr>
        </p:nvSpPr>
        <p:spPr>
          <a:xfrm>
            <a:off x="4572000" y="895350"/>
            <a:ext cx="4343400" cy="4048125"/>
          </a:xfrm>
        </p:spPr>
        <p:txBody>
          <a:bodyPr>
            <a:normAutofit fontScale="85000" lnSpcReduction="10000"/>
          </a:bodyPr>
          <a:lstStyle/>
          <a:p>
            <a:pPr marL="0" indent="0">
              <a:buNone/>
            </a:pPr>
            <a:r>
              <a:rPr lang="en-GB" dirty="0" smtClean="0"/>
              <a:t>    Permanent barriers can be built like the windows here which extend the height of this river-side wall. </a:t>
            </a:r>
          </a:p>
          <a:p>
            <a:pPr marL="0" indent="0">
              <a:buNone/>
            </a:pPr>
            <a:r>
              <a:rPr lang="en-GB" dirty="0"/>
              <a:t> </a:t>
            </a:r>
            <a:r>
              <a:rPr lang="en-GB" dirty="0" smtClean="0"/>
              <a:t>   Temporary barriers can also be put up. These are typically inflated or filled with sand or (ironically) water</a:t>
            </a:r>
            <a:r>
              <a:rPr lang="en-GB" dirty="0" smtClean="0"/>
              <a:t>.</a:t>
            </a:r>
          </a:p>
          <a:p>
            <a:pPr marL="0" indent="0">
              <a:buNone/>
            </a:pPr>
            <a:endParaRPr lang="en-GB" dirty="0" smtClean="0"/>
          </a:p>
          <a:p>
            <a:pPr marL="0" indent="0" algn="ctr">
              <a:buNone/>
            </a:pPr>
            <a:r>
              <a:rPr lang="en-GB" sz="2400" b="1" dirty="0" smtClean="0">
                <a:hlinkClick r:id="rId3"/>
              </a:rPr>
              <a:t>What can be done about flooding?</a:t>
            </a:r>
            <a:endParaRPr lang="en-GB" sz="2400" b="1" dirty="0"/>
          </a:p>
        </p:txBody>
      </p:sp>
      <p:sp>
        <p:nvSpPr>
          <p:cNvPr id="5" name="AutoShape 2" descr="Find it - Geoline Lining Systems: Stormwater Attenuation &amp; HDPE Geomembrane  Lin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Find it - Geoline Lining Systems: Stormwater Attenuation &amp; HDPE Geomembrane  Lini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8" name="Picture 8" descr="Unique glass wall preserves views of Keswick - VolkerStevi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1687" y="895350"/>
            <a:ext cx="2343150" cy="31242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File:Floodstop in action tidal flow.jpg - Wikimedia Commo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575" y="3095624"/>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4606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Your Task</a:t>
            </a:r>
            <a:endParaRPr lang="en-GB" b="1" dirty="0"/>
          </a:p>
        </p:txBody>
      </p:sp>
      <p:sp>
        <p:nvSpPr>
          <p:cNvPr id="3" name="Content Placeholder 2"/>
          <p:cNvSpPr>
            <a:spLocks noGrp="1"/>
          </p:cNvSpPr>
          <p:nvPr>
            <p:ph idx="1"/>
          </p:nvPr>
        </p:nvSpPr>
        <p:spPr>
          <a:xfrm>
            <a:off x="3359410" y="742950"/>
            <a:ext cx="5708390" cy="609599"/>
          </a:xfrm>
        </p:spPr>
        <p:txBody>
          <a:bodyPr>
            <a:noAutofit/>
          </a:bodyPr>
          <a:lstStyle/>
          <a:p>
            <a:pPr marL="0" indent="0">
              <a:buNone/>
            </a:pPr>
            <a:r>
              <a:rPr lang="en-GB" sz="1800" dirty="0" smtClean="0"/>
              <a:t>Read the captions and match the photos to their descriptions.</a:t>
            </a:r>
            <a:endParaRPr lang="en-GB" sz="18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73" y="0"/>
            <a:ext cx="3348037" cy="4329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9410" y="1352549"/>
            <a:ext cx="5784590" cy="381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4005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491</Words>
  <Application>Microsoft Office PowerPoint</Application>
  <PresentationFormat>On-screen Show (16:9)</PresentationFormat>
  <Paragraphs>35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Restless Rivers</vt:lpstr>
      <vt:lpstr>Floods</vt:lpstr>
      <vt:lpstr>Floods</vt:lpstr>
      <vt:lpstr>So, what causes a flood?</vt:lpstr>
      <vt:lpstr>So, what causes a flood?</vt:lpstr>
      <vt:lpstr>Is flooding a bad thing?</vt:lpstr>
      <vt:lpstr>What can be done to prevent flooding?</vt:lpstr>
      <vt:lpstr>What can be done to prevent flooding?</vt:lpstr>
      <vt:lpstr>Your Task</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Rivers</dc:title>
  <dc:creator>Chris</dc:creator>
  <cp:lastModifiedBy>C Earl</cp:lastModifiedBy>
  <cp:revision>14</cp:revision>
  <dcterms:created xsi:type="dcterms:W3CDTF">2006-08-16T00:00:00Z</dcterms:created>
  <dcterms:modified xsi:type="dcterms:W3CDTF">2021-01-19T13:37:37Z</dcterms:modified>
</cp:coreProperties>
</file>