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59" r:id="rId4"/>
    <p:sldId id="257" r:id="rId5"/>
    <p:sldId id="260" r:id="rId6"/>
    <p:sldId id="261" r:id="rId7"/>
    <p:sldId id="262" r:id="rId8"/>
    <p:sldId id="263" r:id="rId9"/>
    <p:sldId id="264" r:id="rId10"/>
    <p:sldId id="265" r:id="rId11"/>
    <p:sldId id="266" r:id="rId12"/>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228" y="-1254"/>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1/9/2021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 Target="slide5.xml"/><Relationship Id="rId7" Type="http://schemas.openxmlformats.org/officeDocument/2006/relationships/slide" Target="slide4.xml"/><Relationship Id="rId2" Type="http://schemas.openxmlformats.org/officeDocument/2006/relationships/slide" Target="slide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slide" Target="slide7.xml"/><Relationship Id="rId4" Type="http://schemas.openxmlformats.org/officeDocument/2006/relationships/slide" Target="slide8.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slide" Target="slide9.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youtube.com/watch?v=BWOSkOZlV4g" TargetMode="External"/><Relationship Id="rId1" Type="http://schemas.openxmlformats.org/officeDocument/2006/relationships/slideLayout" Target="../slideLayouts/slideLayout2.xml"/><Relationship Id="rId5" Type="http://schemas.openxmlformats.org/officeDocument/2006/relationships/slide" Target="slide9.xml"/><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hyperlink" Target="http://maps.google.co.uk/"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maps.google.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16700" dirty="0" smtClean="0">
                <a:ln w="19050">
                  <a:solidFill>
                    <a:schemeClr val="bg1"/>
                  </a:solidFill>
                </a:ln>
                <a:solidFill>
                  <a:schemeClr val="bg2">
                    <a:lumMod val="75000"/>
                  </a:schemeClr>
                </a:solidFill>
                <a:effectLst>
                  <a:outerShdw blurRad="50800" dist="38100" dir="8100000" algn="tr" rotWithShape="0">
                    <a:prstClr val="black">
                      <a:alpha val="40000"/>
                    </a:prstClr>
                  </a:outerShdw>
                </a:effectLst>
              </a:rPr>
              <a:t>Restless Rivers</a:t>
            </a:r>
            <a:endParaRPr lang="en-GB" sz="16700" dirty="0">
              <a:ln w="19050">
                <a:solidFill>
                  <a:schemeClr val="bg1"/>
                </a:solidFill>
              </a:ln>
              <a:solidFill>
                <a:schemeClr val="bg2">
                  <a:lumMod val="75000"/>
                </a:schemeClr>
              </a:solidFill>
              <a:effectLst>
                <a:outerShdw blurRad="50800" dist="38100" dir="8100000" algn="tr" rotWithShape="0">
                  <a:prstClr val="black">
                    <a:alpha val="40000"/>
                  </a:prstClr>
                </a:outerShdw>
              </a:effectLst>
            </a:endParaRPr>
          </a:p>
        </p:txBody>
      </p:sp>
    </p:spTree>
    <p:extLst>
      <p:ext uri="{BB962C8B-B14F-4D97-AF65-F5344CB8AC3E}">
        <p14:creationId xmlns:p14="http://schemas.microsoft.com/office/powerpoint/2010/main" val="20204091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Rivers in the UK</a:t>
            </a:r>
            <a:endParaRPr lang="en-GB" b="1" dirty="0"/>
          </a:p>
        </p:txBody>
      </p:sp>
      <p:sp>
        <p:nvSpPr>
          <p:cNvPr id="3" name="Content Placeholder 2"/>
          <p:cNvSpPr>
            <a:spLocks noGrp="1"/>
          </p:cNvSpPr>
          <p:nvPr>
            <p:ph idx="1"/>
          </p:nvPr>
        </p:nvSpPr>
        <p:spPr/>
        <p:txBody>
          <a:bodyPr>
            <a:normAutofit fontScale="77500" lnSpcReduction="20000"/>
          </a:bodyPr>
          <a:lstStyle/>
          <a:p>
            <a:pPr marL="0" indent="0">
              <a:buNone/>
            </a:pPr>
            <a:r>
              <a:rPr lang="en-GB" b="1" dirty="0" smtClean="0"/>
              <a:t>LO</a:t>
            </a:r>
            <a:r>
              <a:rPr lang="en-GB" b="1" dirty="0"/>
              <a:t>:  To be able to identify rivers in the United Kingdom.</a:t>
            </a:r>
          </a:p>
          <a:p>
            <a:pPr marL="0" indent="0">
              <a:buNone/>
            </a:pPr>
            <a:r>
              <a:rPr lang="en-GB" b="1" dirty="0"/>
              <a:t>I can remember to:</a:t>
            </a:r>
          </a:p>
          <a:p>
            <a:r>
              <a:rPr lang="en-GB" dirty="0"/>
              <a:t>name major rivers in Sheffield and in the rest of the UK.</a:t>
            </a:r>
          </a:p>
          <a:p>
            <a:r>
              <a:rPr lang="en-GB" dirty="0"/>
              <a:t>label the seas surrounding the British Isles.</a:t>
            </a:r>
          </a:p>
          <a:p>
            <a:r>
              <a:rPr lang="en-GB" dirty="0"/>
              <a:t>use a map to identify rivers by their shape and the shape of the coastline.</a:t>
            </a:r>
          </a:p>
          <a:p>
            <a:r>
              <a:rPr lang="en-GB" dirty="0"/>
              <a:t>*follow a river on a map to see where it begins and ends.</a:t>
            </a:r>
          </a:p>
          <a:p>
            <a:endParaRPr lang="en-GB" dirty="0"/>
          </a:p>
        </p:txBody>
      </p:sp>
    </p:spTree>
    <p:extLst>
      <p:ext uri="{BB962C8B-B14F-4D97-AF65-F5344CB8AC3E}">
        <p14:creationId xmlns:p14="http://schemas.microsoft.com/office/powerpoint/2010/main" val="30293182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5562600" cy="1200150"/>
          </a:xfrm>
        </p:spPr>
        <p:txBody>
          <a:bodyPr>
            <a:noAutofit/>
          </a:bodyPr>
          <a:lstStyle/>
          <a:p>
            <a:r>
              <a:rPr lang="en-GB" sz="4000" b="1" dirty="0" smtClean="0"/>
              <a:t>What </a:t>
            </a:r>
            <a:r>
              <a:rPr lang="en-GB" sz="4000" b="1" dirty="0" smtClean="0"/>
              <a:t>are the 5 main rivers in Sheffield?</a:t>
            </a:r>
            <a:endParaRPr lang="en-GB" sz="4000" b="1" dirty="0"/>
          </a:p>
        </p:txBody>
      </p:sp>
      <p:sp>
        <p:nvSpPr>
          <p:cNvPr id="4" name="TextBox 3">
            <a:hlinkClick r:id="rId2" action="ppaction://hlinksldjump"/>
          </p:cNvPr>
          <p:cNvSpPr txBox="1"/>
          <p:nvPr/>
        </p:nvSpPr>
        <p:spPr>
          <a:xfrm>
            <a:off x="1271789" y="2720210"/>
            <a:ext cx="2896947" cy="707886"/>
          </a:xfrm>
          <a:prstGeom prst="rect">
            <a:avLst/>
          </a:prstGeom>
          <a:noFill/>
        </p:spPr>
        <p:txBody>
          <a:bodyPr wrap="none" rtlCol="0">
            <a:spAutoFit/>
          </a:bodyPr>
          <a:lstStyle/>
          <a:p>
            <a:r>
              <a:rPr lang="en-GB" sz="4000" b="1" dirty="0" smtClean="0"/>
              <a:t>Porter Brook</a:t>
            </a:r>
            <a:endParaRPr lang="en-GB" sz="4000" b="1" dirty="0"/>
          </a:p>
        </p:txBody>
      </p:sp>
      <p:sp>
        <p:nvSpPr>
          <p:cNvPr id="5" name="TextBox 4">
            <a:hlinkClick r:id="rId3" action="ppaction://hlinksldjump"/>
          </p:cNvPr>
          <p:cNvSpPr txBox="1"/>
          <p:nvPr/>
        </p:nvSpPr>
        <p:spPr>
          <a:xfrm>
            <a:off x="1429428" y="2012324"/>
            <a:ext cx="2581669" cy="707886"/>
          </a:xfrm>
          <a:prstGeom prst="rect">
            <a:avLst/>
          </a:prstGeom>
          <a:noFill/>
        </p:spPr>
        <p:txBody>
          <a:bodyPr wrap="none" rtlCol="0">
            <a:spAutoFit/>
          </a:bodyPr>
          <a:lstStyle/>
          <a:p>
            <a:r>
              <a:rPr lang="en-GB" sz="4000" b="1" dirty="0"/>
              <a:t>River </a:t>
            </a:r>
            <a:r>
              <a:rPr lang="en-GB" sz="4000" b="1" dirty="0" smtClean="0"/>
              <a:t>Sheaf</a:t>
            </a:r>
            <a:endParaRPr lang="en-GB" sz="4000" b="1" dirty="0"/>
          </a:p>
        </p:txBody>
      </p:sp>
      <p:sp>
        <p:nvSpPr>
          <p:cNvPr id="6" name="TextBox 5">
            <a:hlinkClick r:id="rId4" action="ppaction://hlinksldjump"/>
          </p:cNvPr>
          <p:cNvSpPr txBox="1"/>
          <p:nvPr/>
        </p:nvSpPr>
        <p:spPr>
          <a:xfrm>
            <a:off x="1303784" y="4135982"/>
            <a:ext cx="2832955" cy="707886"/>
          </a:xfrm>
          <a:prstGeom prst="rect">
            <a:avLst/>
          </a:prstGeom>
          <a:noFill/>
        </p:spPr>
        <p:txBody>
          <a:bodyPr wrap="none" rtlCol="0">
            <a:spAutoFit/>
          </a:bodyPr>
          <a:lstStyle/>
          <a:p>
            <a:r>
              <a:rPr lang="en-GB" sz="4000" b="1" dirty="0" smtClean="0"/>
              <a:t>River </a:t>
            </a:r>
            <a:r>
              <a:rPr lang="en-GB" sz="4000" b="1" dirty="0" err="1" smtClean="0"/>
              <a:t>Rivelin</a:t>
            </a:r>
            <a:endParaRPr lang="en-GB" sz="4000" b="1" dirty="0"/>
          </a:p>
        </p:txBody>
      </p:sp>
      <p:sp>
        <p:nvSpPr>
          <p:cNvPr id="7" name="TextBox 6">
            <a:hlinkClick r:id="rId5" action="ppaction://hlinksldjump"/>
          </p:cNvPr>
          <p:cNvSpPr txBox="1"/>
          <p:nvPr/>
        </p:nvSpPr>
        <p:spPr>
          <a:xfrm>
            <a:off x="1352998" y="3428096"/>
            <a:ext cx="2734531" cy="707886"/>
          </a:xfrm>
          <a:prstGeom prst="rect">
            <a:avLst/>
          </a:prstGeom>
          <a:noFill/>
        </p:spPr>
        <p:txBody>
          <a:bodyPr wrap="none" rtlCol="0">
            <a:spAutoFit/>
          </a:bodyPr>
          <a:lstStyle/>
          <a:p>
            <a:r>
              <a:rPr lang="en-GB" sz="4000" b="1" dirty="0" smtClean="0"/>
              <a:t>River Loxley</a:t>
            </a:r>
            <a:endParaRPr lang="en-GB" sz="4000" b="1" dirty="0"/>
          </a:p>
        </p:txBody>
      </p:sp>
      <p:pic>
        <p:nvPicPr>
          <p:cNvPr id="7170" name="Picture 2" descr="D:\03 - Spring 1\Rivers CE\Lesson 2 - Rivers in the UK\The-five-major-rivers-solid-lines-running-through-urban-Sheffield-shaded-area-The.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1575" y="-2951"/>
            <a:ext cx="3394364" cy="51435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hlinkClick r:id="rId7" action="ppaction://hlinksldjump"/>
          </p:cNvPr>
          <p:cNvSpPr txBox="1"/>
          <p:nvPr/>
        </p:nvSpPr>
        <p:spPr>
          <a:xfrm>
            <a:off x="1585946" y="1300120"/>
            <a:ext cx="2268634" cy="707886"/>
          </a:xfrm>
          <a:prstGeom prst="rect">
            <a:avLst/>
          </a:prstGeom>
          <a:noFill/>
        </p:spPr>
        <p:txBody>
          <a:bodyPr wrap="none" rtlCol="0">
            <a:spAutoFit/>
          </a:bodyPr>
          <a:lstStyle/>
          <a:p>
            <a:r>
              <a:rPr lang="en-GB" sz="4000" b="1" dirty="0"/>
              <a:t>River </a:t>
            </a:r>
            <a:r>
              <a:rPr lang="en-GB" sz="4000" b="1" dirty="0" smtClean="0"/>
              <a:t>Don</a:t>
            </a:r>
            <a:endParaRPr lang="en-GB" sz="4000" b="1" dirty="0"/>
          </a:p>
        </p:txBody>
      </p:sp>
    </p:spTree>
    <p:extLst>
      <p:ext uri="{BB962C8B-B14F-4D97-AF65-F5344CB8AC3E}">
        <p14:creationId xmlns:p14="http://schemas.microsoft.com/office/powerpoint/2010/main" val="36799069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3655477" cy="857250"/>
          </a:xfrm>
        </p:spPr>
        <p:txBody>
          <a:bodyPr>
            <a:normAutofit/>
          </a:bodyPr>
          <a:lstStyle/>
          <a:p>
            <a:r>
              <a:rPr lang="en-GB" sz="3600" dirty="0" smtClean="0"/>
              <a:t>River Don</a:t>
            </a:r>
            <a:endParaRPr lang="en-GB" sz="3600" dirty="0"/>
          </a:p>
        </p:txBody>
      </p:sp>
      <p:sp>
        <p:nvSpPr>
          <p:cNvPr id="3" name="Content Placeholder 2"/>
          <p:cNvSpPr>
            <a:spLocks noGrp="1"/>
          </p:cNvSpPr>
          <p:nvPr>
            <p:ph idx="1"/>
          </p:nvPr>
        </p:nvSpPr>
        <p:spPr>
          <a:xfrm>
            <a:off x="4114800" y="209550"/>
            <a:ext cx="4572000" cy="4385073"/>
          </a:xfrm>
        </p:spPr>
        <p:txBody>
          <a:bodyPr>
            <a:normAutofit fontScale="92500"/>
          </a:bodyPr>
          <a:lstStyle/>
          <a:p>
            <a:pPr marL="0" indent="0">
              <a:buNone/>
            </a:pPr>
            <a:r>
              <a:rPr lang="en-GB" sz="2400" dirty="0"/>
              <a:t>  </a:t>
            </a:r>
            <a:r>
              <a:rPr lang="en-GB" sz="2400" dirty="0" smtClean="0"/>
              <a:t>The </a:t>
            </a:r>
            <a:r>
              <a:rPr lang="en-GB" sz="2400" dirty="0" smtClean="0"/>
              <a:t>major river that flows through Sheffield is the River Don.</a:t>
            </a:r>
          </a:p>
          <a:p>
            <a:pPr marL="0" indent="0">
              <a:buNone/>
            </a:pPr>
            <a:r>
              <a:rPr lang="en-GB" sz="2400" dirty="0"/>
              <a:t>  </a:t>
            </a:r>
            <a:r>
              <a:rPr lang="en-GB" sz="2400" dirty="0" smtClean="0"/>
              <a:t>The name Don is Celtic – it means water.</a:t>
            </a:r>
          </a:p>
          <a:p>
            <a:pPr marL="0" indent="0">
              <a:buNone/>
            </a:pPr>
            <a:r>
              <a:rPr lang="en-GB" sz="2400" dirty="0"/>
              <a:t> </a:t>
            </a:r>
            <a:r>
              <a:rPr lang="en-GB" sz="2400" dirty="0" smtClean="0"/>
              <a:t> It </a:t>
            </a:r>
            <a:r>
              <a:rPr lang="en-GB" sz="2400" dirty="0"/>
              <a:t>rises in the </a:t>
            </a:r>
            <a:r>
              <a:rPr lang="en-GB" sz="2400" dirty="0" smtClean="0"/>
              <a:t>Pennine mountains and </a:t>
            </a:r>
            <a:r>
              <a:rPr lang="en-GB" sz="2400" dirty="0"/>
              <a:t>flows for 70 miles (110 km) eastwards, through the Don Valley, via Penistone, Sheffield, Rotherham, Mexborough, </a:t>
            </a:r>
            <a:r>
              <a:rPr lang="en-GB" sz="2400" dirty="0" err="1" smtClean="0"/>
              <a:t>Conisbrough</a:t>
            </a:r>
            <a:r>
              <a:rPr lang="en-GB" sz="2400" dirty="0" smtClean="0"/>
              <a:t> and Doncaster. </a:t>
            </a:r>
          </a:p>
          <a:p>
            <a:pPr marL="0" indent="0">
              <a:buNone/>
            </a:pPr>
            <a:r>
              <a:rPr lang="en-GB" sz="2400" dirty="0" smtClean="0"/>
              <a:t>   It </a:t>
            </a:r>
            <a:r>
              <a:rPr lang="en-GB" sz="2400" dirty="0"/>
              <a:t>originally joined the </a:t>
            </a:r>
            <a:r>
              <a:rPr lang="en-GB" sz="2400" dirty="0" smtClean="0"/>
              <a:t>River Trent</a:t>
            </a:r>
            <a:r>
              <a:rPr lang="en-GB" sz="2400" dirty="0"/>
              <a:t>, but was </a:t>
            </a:r>
            <a:r>
              <a:rPr lang="en-GB" sz="2400" dirty="0" smtClean="0"/>
              <a:t>redirected in the 17</a:t>
            </a:r>
            <a:r>
              <a:rPr lang="en-GB" sz="2400" baseline="30000" dirty="0" smtClean="0"/>
              <a:t>th</a:t>
            </a:r>
            <a:r>
              <a:rPr lang="en-GB" sz="2400" dirty="0" smtClean="0"/>
              <a:t> century to flow into the River Ouse.</a:t>
            </a:r>
            <a:endParaRPr lang="en-GB" sz="2400" dirty="0"/>
          </a:p>
        </p:txBody>
      </p:sp>
      <p:pic>
        <p:nvPicPr>
          <p:cNvPr id="1026" name="Picture 2" descr="Don (Yorkshir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139" y="819150"/>
            <a:ext cx="3767138" cy="23431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hlinkClick r:id="rId3" action="ppaction://hlinksldjump"/>
          </p:cNvPr>
          <p:cNvSpPr txBox="1"/>
          <p:nvPr/>
        </p:nvSpPr>
        <p:spPr>
          <a:xfrm>
            <a:off x="829219" y="3623724"/>
            <a:ext cx="2494978" cy="369332"/>
          </a:xfrm>
          <a:prstGeom prst="rect">
            <a:avLst/>
          </a:prstGeom>
          <a:noFill/>
        </p:spPr>
        <p:txBody>
          <a:bodyPr wrap="none" rtlCol="0">
            <a:spAutoFit/>
          </a:bodyPr>
          <a:lstStyle/>
          <a:p>
            <a:r>
              <a:rPr lang="en-GB" dirty="0" smtClean="0">
                <a:solidFill>
                  <a:srgbClr val="FF0000"/>
                </a:solidFill>
                <a:effectLst>
                  <a:outerShdw blurRad="38100" dist="38100" dir="2700000" algn="tl">
                    <a:srgbClr val="000000">
                      <a:alpha val="43137"/>
                    </a:srgbClr>
                  </a:outerShdw>
                </a:effectLst>
              </a:rPr>
              <a:t>Back to Sheffield’s Rivers</a:t>
            </a:r>
            <a:endParaRPr lang="en-GB" dirty="0">
              <a:solidFill>
                <a:srgbClr val="FF0000"/>
              </a:solidFill>
              <a:effectLst>
                <a:outerShdw blurRad="38100" dist="38100" dir="2700000" algn="tl">
                  <a:srgbClr val="000000">
                    <a:alpha val="43137"/>
                  </a:srgbClr>
                </a:outerShdw>
              </a:effectLst>
            </a:endParaRPr>
          </a:p>
        </p:txBody>
      </p:sp>
      <p:sp>
        <p:nvSpPr>
          <p:cNvPr id="5" name="TextBox 4">
            <a:hlinkClick r:id="rId4" action="ppaction://hlinksldjump"/>
          </p:cNvPr>
          <p:cNvSpPr txBox="1"/>
          <p:nvPr/>
        </p:nvSpPr>
        <p:spPr>
          <a:xfrm>
            <a:off x="588896" y="4215884"/>
            <a:ext cx="2975623" cy="369332"/>
          </a:xfrm>
          <a:prstGeom prst="rect">
            <a:avLst/>
          </a:prstGeom>
          <a:noFill/>
        </p:spPr>
        <p:txBody>
          <a:bodyPr wrap="none" rtlCol="0">
            <a:spAutoFit/>
          </a:bodyPr>
          <a:lstStyle/>
          <a:p>
            <a:r>
              <a:rPr lang="en-GB" dirty="0" smtClean="0">
                <a:solidFill>
                  <a:srgbClr val="0070C0"/>
                </a:solidFill>
                <a:effectLst>
                  <a:outerShdw blurRad="38100" dist="38100" dir="2700000" algn="tl">
                    <a:srgbClr val="000000">
                      <a:alpha val="43137"/>
                    </a:srgbClr>
                  </a:outerShdw>
                </a:effectLst>
              </a:rPr>
              <a:t>Move on to the rest of the UK</a:t>
            </a:r>
            <a:endParaRPr lang="en-GB"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534552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3655477" cy="857250"/>
          </a:xfrm>
        </p:spPr>
        <p:txBody>
          <a:bodyPr>
            <a:normAutofit/>
          </a:bodyPr>
          <a:lstStyle/>
          <a:p>
            <a:r>
              <a:rPr lang="en-GB" sz="3600" dirty="0" smtClean="0"/>
              <a:t>River Sheaf</a:t>
            </a:r>
            <a:endParaRPr lang="en-GB" sz="3600" dirty="0"/>
          </a:p>
        </p:txBody>
      </p:sp>
      <p:sp>
        <p:nvSpPr>
          <p:cNvPr id="3" name="Content Placeholder 2"/>
          <p:cNvSpPr>
            <a:spLocks noGrp="1"/>
          </p:cNvSpPr>
          <p:nvPr>
            <p:ph idx="1"/>
          </p:nvPr>
        </p:nvSpPr>
        <p:spPr>
          <a:xfrm>
            <a:off x="4114800" y="209550"/>
            <a:ext cx="4572000" cy="4724400"/>
          </a:xfrm>
        </p:spPr>
        <p:txBody>
          <a:bodyPr>
            <a:normAutofit/>
          </a:bodyPr>
          <a:lstStyle/>
          <a:p>
            <a:pPr marL="0" indent="0">
              <a:buNone/>
            </a:pPr>
            <a:r>
              <a:rPr lang="en-GB" sz="2400" dirty="0"/>
              <a:t>  </a:t>
            </a:r>
            <a:r>
              <a:rPr lang="en-GB" sz="2400" dirty="0" smtClean="0"/>
              <a:t>Sheffield gets its name from the River Sheaf</a:t>
            </a:r>
            <a:r>
              <a:rPr lang="en-GB" sz="2400" dirty="0"/>
              <a:t> </a:t>
            </a:r>
            <a:r>
              <a:rPr lang="en-GB" sz="2400" dirty="0" smtClean="0"/>
              <a:t>(Sheaf-field).</a:t>
            </a:r>
            <a:endParaRPr lang="en-GB" sz="2400" dirty="0" smtClean="0"/>
          </a:p>
          <a:p>
            <a:pPr marL="0" indent="0">
              <a:buNone/>
            </a:pPr>
            <a:r>
              <a:rPr lang="en-GB" sz="2400" dirty="0"/>
              <a:t>  </a:t>
            </a:r>
            <a:r>
              <a:rPr lang="en-GB" sz="2400" dirty="0" smtClean="0"/>
              <a:t>Interestingly, the Sheaf has been built over and now runs partially under the city of Sheffield. It flows through a Victorian-age tunnel system called the </a:t>
            </a:r>
            <a:r>
              <a:rPr lang="en-GB" sz="2400" dirty="0" err="1">
                <a:hlinkClick r:id="rId2"/>
              </a:rPr>
              <a:t>M</a:t>
            </a:r>
            <a:r>
              <a:rPr lang="en-GB" sz="2400" dirty="0" err="1" smtClean="0">
                <a:hlinkClick r:id="rId2"/>
              </a:rPr>
              <a:t>egatron</a:t>
            </a:r>
            <a:r>
              <a:rPr lang="en-GB" sz="2400" dirty="0" smtClean="0"/>
              <a:t> (not the Transformers villain).</a:t>
            </a:r>
          </a:p>
          <a:p>
            <a:pPr marL="0" indent="0">
              <a:buNone/>
            </a:pPr>
            <a:r>
              <a:rPr lang="en-GB" sz="2400" dirty="0"/>
              <a:t> </a:t>
            </a:r>
            <a:r>
              <a:rPr lang="en-GB" sz="2400" dirty="0" smtClean="0"/>
              <a:t>  The Sheaf flows through Dore and </a:t>
            </a:r>
            <a:r>
              <a:rPr lang="en-GB" sz="2400" dirty="0" err="1" smtClean="0"/>
              <a:t>Totley</a:t>
            </a:r>
            <a:r>
              <a:rPr lang="en-GB" sz="2400" dirty="0" smtClean="0"/>
              <a:t>, passing London Road. It runs underground until it pours into the River Don near </a:t>
            </a:r>
            <a:r>
              <a:rPr lang="en-GB" sz="2400" dirty="0" err="1" smtClean="0"/>
              <a:t>Castlegate</a:t>
            </a:r>
            <a:r>
              <a:rPr lang="en-GB" sz="2400" dirty="0" smtClean="0"/>
              <a:t>.</a:t>
            </a:r>
            <a:endParaRPr lang="en-GB" sz="2400" dirty="0"/>
          </a:p>
        </p:txBody>
      </p:sp>
      <p:pic>
        <p:nvPicPr>
          <p:cNvPr id="5122" name="Picture 2" descr="https://upload.wikimedia.org/wikipedia/commons/5/59/Megatron_Sheffiel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4" y="742950"/>
            <a:ext cx="3768901" cy="23622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hlinkClick r:id="rId4" action="ppaction://hlinksldjump"/>
          </p:cNvPr>
          <p:cNvSpPr txBox="1"/>
          <p:nvPr/>
        </p:nvSpPr>
        <p:spPr>
          <a:xfrm>
            <a:off x="829219" y="3623724"/>
            <a:ext cx="2494978" cy="369332"/>
          </a:xfrm>
          <a:prstGeom prst="rect">
            <a:avLst/>
          </a:prstGeom>
          <a:noFill/>
        </p:spPr>
        <p:txBody>
          <a:bodyPr wrap="none" rtlCol="0">
            <a:spAutoFit/>
          </a:bodyPr>
          <a:lstStyle/>
          <a:p>
            <a:r>
              <a:rPr lang="en-GB" dirty="0" smtClean="0">
                <a:solidFill>
                  <a:srgbClr val="FF0000"/>
                </a:solidFill>
                <a:effectLst>
                  <a:outerShdw blurRad="38100" dist="38100" dir="2700000" algn="tl">
                    <a:srgbClr val="000000">
                      <a:alpha val="43137"/>
                    </a:srgbClr>
                  </a:outerShdw>
                </a:effectLst>
              </a:rPr>
              <a:t>Back to Sheffield’s Rivers</a:t>
            </a:r>
            <a:endParaRPr lang="en-GB" dirty="0">
              <a:solidFill>
                <a:srgbClr val="FF0000"/>
              </a:solidFill>
              <a:effectLst>
                <a:outerShdw blurRad="38100" dist="38100" dir="2700000" algn="tl">
                  <a:srgbClr val="000000">
                    <a:alpha val="43137"/>
                  </a:srgbClr>
                </a:outerShdw>
              </a:effectLst>
            </a:endParaRPr>
          </a:p>
        </p:txBody>
      </p:sp>
      <p:sp>
        <p:nvSpPr>
          <p:cNvPr id="9" name="TextBox 8">
            <a:hlinkClick r:id="rId5" action="ppaction://hlinksldjump"/>
          </p:cNvPr>
          <p:cNvSpPr txBox="1"/>
          <p:nvPr/>
        </p:nvSpPr>
        <p:spPr>
          <a:xfrm>
            <a:off x="588896" y="4215884"/>
            <a:ext cx="2975623" cy="369332"/>
          </a:xfrm>
          <a:prstGeom prst="rect">
            <a:avLst/>
          </a:prstGeom>
          <a:noFill/>
        </p:spPr>
        <p:txBody>
          <a:bodyPr wrap="none" rtlCol="0">
            <a:spAutoFit/>
          </a:bodyPr>
          <a:lstStyle/>
          <a:p>
            <a:r>
              <a:rPr lang="en-GB" dirty="0" smtClean="0">
                <a:solidFill>
                  <a:srgbClr val="0070C0"/>
                </a:solidFill>
                <a:effectLst>
                  <a:outerShdw blurRad="38100" dist="38100" dir="2700000" algn="tl">
                    <a:srgbClr val="000000">
                      <a:alpha val="43137"/>
                    </a:srgbClr>
                  </a:outerShdw>
                </a:effectLst>
              </a:rPr>
              <a:t>Move on to the rest of the UK</a:t>
            </a:r>
            <a:endParaRPr lang="en-GB"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22060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0" y="0"/>
            <a:ext cx="3655477" cy="857250"/>
          </a:xfrm>
        </p:spPr>
        <p:txBody>
          <a:bodyPr>
            <a:normAutofit/>
          </a:bodyPr>
          <a:lstStyle/>
          <a:p>
            <a:r>
              <a:rPr lang="en-GB" sz="3600" dirty="0" smtClean="0"/>
              <a:t>Porter Brook</a:t>
            </a:r>
            <a:endParaRPr lang="en-GB" sz="3600" dirty="0"/>
          </a:p>
        </p:txBody>
      </p:sp>
      <p:sp>
        <p:nvSpPr>
          <p:cNvPr id="3" name="Content Placeholder 2"/>
          <p:cNvSpPr>
            <a:spLocks noGrp="1"/>
          </p:cNvSpPr>
          <p:nvPr>
            <p:ph idx="1"/>
          </p:nvPr>
        </p:nvSpPr>
        <p:spPr>
          <a:xfrm>
            <a:off x="3733800" y="971550"/>
            <a:ext cx="4953000" cy="3623073"/>
          </a:xfrm>
        </p:spPr>
        <p:txBody>
          <a:bodyPr>
            <a:normAutofit/>
          </a:bodyPr>
          <a:lstStyle/>
          <a:p>
            <a:pPr marL="0" indent="0">
              <a:buNone/>
            </a:pPr>
            <a:r>
              <a:rPr lang="en-GB" sz="2400" dirty="0" smtClean="0"/>
              <a:t>   Porter </a:t>
            </a:r>
            <a:r>
              <a:rPr lang="en-GB" sz="2400" dirty="0"/>
              <a:t>Brook </a:t>
            </a:r>
            <a:r>
              <a:rPr lang="en-GB" sz="2400" dirty="0" smtClean="0"/>
              <a:t>takes </a:t>
            </a:r>
            <a:r>
              <a:rPr lang="en-GB" sz="2400" dirty="0"/>
              <a:t>its name from its brownish colour, similar to the colour of Porter, a brownish discolouration obtained as it passes over iron-ore deposits on its course from the source</a:t>
            </a:r>
            <a:r>
              <a:rPr lang="en-GB" sz="2400" dirty="0" smtClean="0"/>
              <a:t>.</a:t>
            </a:r>
          </a:p>
          <a:p>
            <a:pPr marL="0" indent="0">
              <a:buNone/>
            </a:pPr>
            <a:r>
              <a:rPr lang="en-GB" sz="2400" dirty="0"/>
              <a:t> </a:t>
            </a:r>
            <a:r>
              <a:rPr lang="en-GB" sz="2400" dirty="0" smtClean="0"/>
              <a:t>  It flows through </a:t>
            </a:r>
            <a:r>
              <a:rPr lang="en-GB" sz="2400" dirty="0" err="1" smtClean="0"/>
              <a:t>Endcliffe</a:t>
            </a:r>
            <a:r>
              <a:rPr lang="en-GB" sz="2400" dirty="0" smtClean="0"/>
              <a:t> Park into the City centre where is joins the River Sheaf.</a:t>
            </a:r>
            <a:endParaRPr lang="en-GB" sz="2400" dirty="0"/>
          </a:p>
        </p:txBody>
      </p:sp>
      <p:sp>
        <p:nvSpPr>
          <p:cNvPr id="7" name="TextBox 6">
            <a:hlinkClick r:id="rId2" action="ppaction://hlinksldjump"/>
          </p:cNvPr>
          <p:cNvSpPr txBox="1"/>
          <p:nvPr/>
        </p:nvSpPr>
        <p:spPr>
          <a:xfrm>
            <a:off x="829219" y="3623724"/>
            <a:ext cx="2494978" cy="369332"/>
          </a:xfrm>
          <a:prstGeom prst="rect">
            <a:avLst/>
          </a:prstGeom>
          <a:noFill/>
        </p:spPr>
        <p:txBody>
          <a:bodyPr wrap="none" rtlCol="0">
            <a:spAutoFit/>
          </a:bodyPr>
          <a:lstStyle/>
          <a:p>
            <a:r>
              <a:rPr lang="en-GB" dirty="0" smtClean="0">
                <a:solidFill>
                  <a:srgbClr val="FF0000"/>
                </a:solidFill>
                <a:effectLst>
                  <a:outerShdw blurRad="38100" dist="38100" dir="2700000" algn="tl">
                    <a:srgbClr val="000000">
                      <a:alpha val="43137"/>
                    </a:srgbClr>
                  </a:outerShdw>
                </a:effectLst>
              </a:rPr>
              <a:t>Back to Sheffield’s Rivers</a:t>
            </a:r>
            <a:endParaRPr lang="en-GB" dirty="0">
              <a:solidFill>
                <a:srgbClr val="FF0000"/>
              </a:solidFill>
              <a:effectLst>
                <a:outerShdw blurRad="38100" dist="38100" dir="2700000" algn="tl">
                  <a:srgbClr val="000000">
                    <a:alpha val="43137"/>
                  </a:srgbClr>
                </a:outerShdw>
              </a:effectLst>
            </a:endParaRPr>
          </a:p>
        </p:txBody>
      </p:sp>
      <p:sp>
        <p:nvSpPr>
          <p:cNvPr id="8" name="TextBox 7">
            <a:hlinkClick r:id="rId3" action="ppaction://hlinksldjump"/>
          </p:cNvPr>
          <p:cNvSpPr txBox="1"/>
          <p:nvPr/>
        </p:nvSpPr>
        <p:spPr>
          <a:xfrm>
            <a:off x="588896" y="4215884"/>
            <a:ext cx="2975623" cy="369332"/>
          </a:xfrm>
          <a:prstGeom prst="rect">
            <a:avLst/>
          </a:prstGeom>
          <a:noFill/>
        </p:spPr>
        <p:txBody>
          <a:bodyPr wrap="none" rtlCol="0">
            <a:spAutoFit/>
          </a:bodyPr>
          <a:lstStyle/>
          <a:p>
            <a:r>
              <a:rPr lang="en-GB" dirty="0" smtClean="0">
                <a:solidFill>
                  <a:srgbClr val="0070C0"/>
                </a:solidFill>
                <a:effectLst>
                  <a:outerShdw blurRad="38100" dist="38100" dir="2700000" algn="tl">
                    <a:srgbClr val="000000">
                      <a:alpha val="43137"/>
                    </a:srgbClr>
                  </a:outerShdw>
                </a:effectLst>
              </a:rPr>
              <a:t>Move on to the rest of the UK</a:t>
            </a:r>
            <a:endParaRPr lang="en-GB" dirty="0">
              <a:solidFill>
                <a:srgbClr val="0070C0"/>
              </a:solidFill>
              <a:effectLst>
                <a:outerShdw blurRad="38100" dist="38100" dir="2700000" algn="tl">
                  <a:srgbClr val="000000">
                    <a:alpha val="43137"/>
                  </a:srgbClr>
                </a:outerShdw>
              </a:effectLst>
            </a:endParaRPr>
          </a:p>
        </p:txBody>
      </p:sp>
      <p:pic>
        <p:nvPicPr>
          <p:cNvPr id="4098" name="Picture 2" descr="Porter Brook - Wikiped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471" y="-1"/>
            <a:ext cx="2354471" cy="3531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25326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3655477" cy="857250"/>
          </a:xfrm>
        </p:spPr>
        <p:txBody>
          <a:bodyPr>
            <a:normAutofit/>
          </a:bodyPr>
          <a:lstStyle/>
          <a:p>
            <a:r>
              <a:rPr lang="en-GB" sz="3600" dirty="0" smtClean="0"/>
              <a:t>River Loxley</a:t>
            </a:r>
            <a:endParaRPr lang="en-GB" sz="3600" dirty="0"/>
          </a:p>
        </p:txBody>
      </p:sp>
      <p:sp>
        <p:nvSpPr>
          <p:cNvPr id="3" name="Content Placeholder 2"/>
          <p:cNvSpPr>
            <a:spLocks noGrp="1"/>
          </p:cNvSpPr>
          <p:nvPr>
            <p:ph idx="1"/>
          </p:nvPr>
        </p:nvSpPr>
        <p:spPr>
          <a:xfrm>
            <a:off x="4114800" y="209550"/>
            <a:ext cx="4572000" cy="4385073"/>
          </a:xfrm>
        </p:spPr>
        <p:txBody>
          <a:bodyPr>
            <a:normAutofit fontScale="92500"/>
          </a:bodyPr>
          <a:lstStyle/>
          <a:p>
            <a:pPr marL="0" indent="0">
              <a:buNone/>
            </a:pPr>
            <a:r>
              <a:rPr lang="en-GB" sz="2400" dirty="0" smtClean="0"/>
              <a:t>   Its </a:t>
            </a:r>
            <a:r>
              <a:rPr lang="en-GB" sz="2400" dirty="0"/>
              <a:t>source is a series of streams which rise some 10 miles (16 km) to the north-west of Sheffield on Bradfield Moors, flowing through Bradfield Dale to converge at Low Bradfield. </a:t>
            </a:r>
            <a:endParaRPr lang="en-GB" sz="2400" dirty="0" smtClean="0"/>
          </a:p>
          <a:p>
            <a:pPr marL="0" indent="0">
              <a:buNone/>
            </a:pPr>
            <a:r>
              <a:rPr lang="en-GB" sz="2400" dirty="0"/>
              <a:t> </a:t>
            </a:r>
            <a:r>
              <a:rPr lang="en-GB" sz="2400" dirty="0" smtClean="0"/>
              <a:t>  It </a:t>
            </a:r>
            <a:r>
              <a:rPr lang="en-GB" sz="2400" dirty="0"/>
              <a:t>flows easterly through </a:t>
            </a:r>
            <a:r>
              <a:rPr lang="en-GB" sz="2400" dirty="0" err="1"/>
              <a:t>Damflask</a:t>
            </a:r>
            <a:r>
              <a:rPr lang="en-GB" sz="2400" dirty="0"/>
              <a:t> Reservoir and is joined by Storrs Brook at Storrs, near </a:t>
            </a:r>
            <a:r>
              <a:rPr lang="en-GB" sz="2400" dirty="0" err="1"/>
              <a:t>Stannington</a:t>
            </a:r>
            <a:r>
              <a:rPr lang="en-GB" sz="2400" dirty="0"/>
              <a:t>, and the River </a:t>
            </a:r>
            <a:r>
              <a:rPr lang="en-GB" sz="2400" dirty="0" err="1"/>
              <a:t>Rivelin</a:t>
            </a:r>
            <a:r>
              <a:rPr lang="en-GB" sz="2400" dirty="0"/>
              <a:t> at </a:t>
            </a:r>
            <a:r>
              <a:rPr lang="en-GB" sz="2400" dirty="0" err="1"/>
              <a:t>Malin</a:t>
            </a:r>
            <a:r>
              <a:rPr lang="en-GB" sz="2400" dirty="0"/>
              <a:t> Bridge, before flowing into the River Don at </a:t>
            </a:r>
            <a:r>
              <a:rPr lang="en-GB" sz="2400" dirty="0" err="1"/>
              <a:t>Owlerton</a:t>
            </a:r>
            <a:r>
              <a:rPr lang="en-GB" sz="2400" dirty="0"/>
              <a:t>, in Hillsborough. </a:t>
            </a:r>
            <a:endParaRPr lang="en-GB" sz="2400" dirty="0"/>
          </a:p>
        </p:txBody>
      </p:sp>
      <p:sp>
        <p:nvSpPr>
          <p:cNvPr id="7" name="TextBox 6">
            <a:hlinkClick r:id="rId2" action="ppaction://hlinksldjump"/>
          </p:cNvPr>
          <p:cNvSpPr txBox="1"/>
          <p:nvPr/>
        </p:nvSpPr>
        <p:spPr>
          <a:xfrm>
            <a:off x="829219" y="3623724"/>
            <a:ext cx="2494978" cy="369332"/>
          </a:xfrm>
          <a:prstGeom prst="rect">
            <a:avLst/>
          </a:prstGeom>
          <a:noFill/>
        </p:spPr>
        <p:txBody>
          <a:bodyPr wrap="none" rtlCol="0">
            <a:spAutoFit/>
          </a:bodyPr>
          <a:lstStyle/>
          <a:p>
            <a:r>
              <a:rPr lang="en-GB" dirty="0" smtClean="0">
                <a:solidFill>
                  <a:srgbClr val="FF0000"/>
                </a:solidFill>
                <a:effectLst>
                  <a:outerShdw blurRad="38100" dist="38100" dir="2700000" algn="tl">
                    <a:srgbClr val="000000">
                      <a:alpha val="43137"/>
                    </a:srgbClr>
                  </a:outerShdw>
                </a:effectLst>
              </a:rPr>
              <a:t>Back to Sheffield’s Rivers</a:t>
            </a:r>
            <a:endParaRPr lang="en-GB" dirty="0">
              <a:solidFill>
                <a:srgbClr val="FF0000"/>
              </a:solidFill>
              <a:effectLst>
                <a:outerShdw blurRad="38100" dist="38100" dir="2700000" algn="tl">
                  <a:srgbClr val="000000">
                    <a:alpha val="43137"/>
                  </a:srgbClr>
                </a:outerShdw>
              </a:effectLst>
            </a:endParaRPr>
          </a:p>
        </p:txBody>
      </p:sp>
      <p:sp>
        <p:nvSpPr>
          <p:cNvPr id="8" name="TextBox 7">
            <a:hlinkClick r:id="rId3" action="ppaction://hlinksldjump"/>
          </p:cNvPr>
          <p:cNvSpPr txBox="1"/>
          <p:nvPr/>
        </p:nvSpPr>
        <p:spPr>
          <a:xfrm>
            <a:off x="588896" y="4215884"/>
            <a:ext cx="2975623" cy="369332"/>
          </a:xfrm>
          <a:prstGeom prst="rect">
            <a:avLst/>
          </a:prstGeom>
          <a:noFill/>
        </p:spPr>
        <p:txBody>
          <a:bodyPr wrap="none" rtlCol="0">
            <a:spAutoFit/>
          </a:bodyPr>
          <a:lstStyle/>
          <a:p>
            <a:r>
              <a:rPr lang="en-GB" dirty="0" smtClean="0">
                <a:solidFill>
                  <a:srgbClr val="0070C0"/>
                </a:solidFill>
                <a:effectLst>
                  <a:outerShdw blurRad="38100" dist="38100" dir="2700000" algn="tl">
                    <a:srgbClr val="000000">
                      <a:alpha val="43137"/>
                    </a:srgbClr>
                  </a:outerShdw>
                </a:effectLst>
              </a:rPr>
              <a:t>Move on to the rest of the UK</a:t>
            </a:r>
            <a:endParaRPr lang="en-GB" dirty="0">
              <a:solidFill>
                <a:srgbClr val="0070C0"/>
              </a:solidFill>
              <a:effectLst>
                <a:outerShdw blurRad="38100" dist="38100" dir="2700000" algn="tl">
                  <a:srgbClr val="000000">
                    <a:alpha val="43137"/>
                  </a:srgbClr>
                </a:outerShdw>
              </a:effectLst>
            </a:endParaRPr>
          </a:p>
        </p:txBody>
      </p:sp>
      <p:pic>
        <p:nvPicPr>
          <p:cNvPr id="3074" name="Picture 2" descr="Hillsborough Corner, Hillsborough,... © David Hallam-Jones :: Geograph  Britain and Irela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495" y="831514"/>
            <a:ext cx="3654425" cy="2792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551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3655477" cy="857250"/>
          </a:xfrm>
        </p:spPr>
        <p:txBody>
          <a:bodyPr>
            <a:normAutofit/>
          </a:bodyPr>
          <a:lstStyle/>
          <a:p>
            <a:r>
              <a:rPr lang="en-GB" sz="3600" dirty="0" smtClean="0"/>
              <a:t>River </a:t>
            </a:r>
            <a:r>
              <a:rPr lang="en-GB" sz="3600" dirty="0" err="1" smtClean="0"/>
              <a:t>Rivelin</a:t>
            </a:r>
            <a:endParaRPr lang="en-GB" sz="3600" dirty="0"/>
          </a:p>
        </p:txBody>
      </p:sp>
      <p:sp>
        <p:nvSpPr>
          <p:cNvPr id="3" name="Content Placeholder 2"/>
          <p:cNvSpPr>
            <a:spLocks noGrp="1"/>
          </p:cNvSpPr>
          <p:nvPr>
            <p:ph idx="1"/>
          </p:nvPr>
        </p:nvSpPr>
        <p:spPr>
          <a:xfrm>
            <a:off x="4114800" y="209550"/>
            <a:ext cx="4572000" cy="4572000"/>
          </a:xfrm>
        </p:spPr>
        <p:txBody>
          <a:bodyPr>
            <a:normAutofit fontScale="92500" lnSpcReduction="10000"/>
          </a:bodyPr>
          <a:lstStyle/>
          <a:p>
            <a:pPr marL="0" indent="0">
              <a:buNone/>
            </a:pPr>
            <a:r>
              <a:rPr lang="en-GB" sz="2400" dirty="0" smtClean="0"/>
              <a:t>   The </a:t>
            </a:r>
            <a:r>
              <a:rPr lang="en-GB" sz="2400" dirty="0" err="1"/>
              <a:t>Rivelin</a:t>
            </a:r>
            <a:r>
              <a:rPr lang="en-GB" sz="2400" dirty="0"/>
              <a:t> Valley, through which the river flows, is a ​3 1⁄2-mile-long woodland valley which includes the popular </a:t>
            </a:r>
            <a:r>
              <a:rPr lang="en-GB" sz="2400" dirty="0" err="1"/>
              <a:t>Rivelin</a:t>
            </a:r>
            <a:r>
              <a:rPr lang="en-GB" sz="2400" dirty="0"/>
              <a:t> Valley Nature Trail that was created in 1967. The valley has farmland on its gentler upper slopes.</a:t>
            </a:r>
          </a:p>
          <a:p>
            <a:pPr marL="0" indent="0">
              <a:buNone/>
            </a:pPr>
            <a:r>
              <a:rPr lang="en-GB" sz="2400" dirty="0" smtClean="0"/>
              <a:t>   A </a:t>
            </a:r>
            <a:r>
              <a:rPr lang="en-GB" sz="2400" dirty="0"/>
              <a:t>relatively fast-flowing </a:t>
            </a:r>
            <a:r>
              <a:rPr lang="en-GB" sz="2400" dirty="0" smtClean="0"/>
              <a:t>river, the </a:t>
            </a:r>
            <a:r>
              <a:rPr lang="en-GB" sz="2400" dirty="0" err="1"/>
              <a:t>Rivelin</a:t>
            </a:r>
            <a:r>
              <a:rPr lang="en-GB" sz="2400" dirty="0"/>
              <a:t> is fed by a constant release of water from the nearby moorland peat</a:t>
            </a:r>
            <a:r>
              <a:rPr lang="en-GB" sz="2400" dirty="0" smtClean="0"/>
              <a:t>.</a:t>
            </a:r>
          </a:p>
          <a:p>
            <a:pPr marL="0" indent="0">
              <a:buNone/>
            </a:pPr>
            <a:r>
              <a:rPr lang="en-GB" sz="2400" dirty="0"/>
              <a:t> </a:t>
            </a:r>
            <a:r>
              <a:rPr lang="en-GB" sz="2400" dirty="0" smtClean="0"/>
              <a:t>  </a:t>
            </a:r>
            <a:r>
              <a:rPr lang="en-GB" sz="2400" dirty="0"/>
              <a:t>Its flow was exploited for centuries as a power source, driving the water wheels of up to twenty industries (forges, metal-working and flour mills) along its course.</a:t>
            </a:r>
            <a:endParaRPr lang="en-GB" sz="2400" dirty="0"/>
          </a:p>
        </p:txBody>
      </p:sp>
      <p:sp>
        <p:nvSpPr>
          <p:cNvPr id="7" name="TextBox 6">
            <a:hlinkClick r:id="rId2" action="ppaction://hlinksldjump"/>
          </p:cNvPr>
          <p:cNvSpPr txBox="1"/>
          <p:nvPr/>
        </p:nvSpPr>
        <p:spPr>
          <a:xfrm>
            <a:off x="829219" y="3623724"/>
            <a:ext cx="2494978" cy="369332"/>
          </a:xfrm>
          <a:prstGeom prst="rect">
            <a:avLst/>
          </a:prstGeom>
          <a:noFill/>
        </p:spPr>
        <p:txBody>
          <a:bodyPr wrap="none" rtlCol="0">
            <a:spAutoFit/>
          </a:bodyPr>
          <a:lstStyle/>
          <a:p>
            <a:r>
              <a:rPr lang="en-GB" dirty="0" smtClean="0">
                <a:solidFill>
                  <a:srgbClr val="FF0000"/>
                </a:solidFill>
                <a:effectLst>
                  <a:outerShdw blurRad="38100" dist="38100" dir="2700000" algn="tl">
                    <a:srgbClr val="000000">
                      <a:alpha val="43137"/>
                    </a:srgbClr>
                  </a:outerShdw>
                </a:effectLst>
              </a:rPr>
              <a:t>Back to Sheffield’s Rivers</a:t>
            </a:r>
            <a:endParaRPr lang="en-GB" dirty="0">
              <a:solidFill>
                <a:srgbClr val="FF0000"/>
              </a:solidFill>
              <a:effectLst>
                <a:outerShdw blurRad="38100" dist="38100" dir="2700000" algn="tl">
                  <a:srgbClr val="000000">
                    <a:alpha val="43137"/>
                  </a:srgbClr>
                </a:outerShdw>
              </a:effectLst>
            </a:endParaRPr>
          </a:p>
        </p:txBody>
      </p:sp>
      <p:sp>
        <p:nvSpPr>
          <p:cNvPr id="8" name="TextBox 7">
            <a:hlinkClick r:id="rId3" action="ppaction://hlinksldjump"/>
          </p:cNvPr>
          <p:cNvSpPr txBox="1"/>
          <p:nvPr/>
        </p:nvSpPr>
        <p:spPr>
          <a:xfrm>
            <a:off x="588896" y="4215884"/>
            <a:ext cx="2975623" cy="369332"/>
          </a:xfrm>
          <a:prstGeom prst="rect">
            <a:avLst/>
          </a:prstGeom>
          <a:noFill/>
        </p:spPr>
        <p:txBody>
          <a:bodyPr wrap="none" rtlCol="0">
            <a:spAutoFit/>
          </a:bodyPr>
          <a:lstStyle/>
          <a:p>
            <a:r>
              <a:rPr lang="en-GB" dirty="0" smtClean="0">
                <a:solidFill>
                  <a:srgbClr val="0070C0"/>
                </a:solidFill>
                <a:effectLst>
                  <a:outerShdw blurRad="38100" dist="38100" dir="2700000" algn="tl">
                    <a:srgbClr val="000000">
                      <a:alpha val="43137"/>
                    </a:srgbClr>
                  </a:outerShdw>
                </a:effectLst>
              </a:rPr>
              <a:t>Move on to the rest of the UK</a:t>
            </a:r>
            <a:endParaRPr lang="en-GB" dirty="0">
              <a:solidFill>
                <a:srgbClr val="0070C0"/>
              </a:solidFill>
              <a:effectLst>
                <a:outerShdw blurRad="38100" dist="38100" dir="2700000" algn="tl">
                  <a:srgbClr val="000000">
                    <a:alpha val="43137"/>
                  </a:srgbClr>
                </a:outerShdw>
              </a:effectLst>
            </a:endParaRPr>
          </a:p>
        </p:txBody>
      </p:sp>
      <p:pic>
        <p:nvPicPr>
          <p:cNvPr id="2050" name="Picture 2" descr="A chair in the River Rivelin? | ess_six | Blipfot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3295" y="971550"/>
            <a:ext cx="3806825" cy="2141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5231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32"/>
            <a:ext cx="4953000" cy="646331"/>
          </a:xfrm>
          <a:prstGeom prst="rect">
            <a:avLst/>
          </a:prstGeom>
        </p:spPr>
        <p:txBody>
          <a:bodyPr wrap="square">
            <a:spAutoFit/>
          </a:bodyPr>
          <a:lstStyle/>
          <a:p>
            <a:pPr algn="ctr"/>
            <a:r>
              <a:rPr lang="en-GB" sz="3600" b="1" dirty="0">
                <a:latin typeface="+mj-lt"/>
              </a:rPr>
              <a:t>The Seas Around Us</a:t>
            </a:r>
          </a:p>
        </p:txBody>
      </p:sp>
      <p:grpSp>
        <p:nvGrpSpPr>
          <p:cNvPr id="5" name="ICONS"/>
          <p:cNvGrpSpPr/>
          <p:nvPr/>
        </p:nvGrpSpPr>
        <p:grpSpPr>
          <a:xfrm>
            <a:off x="7480751" y="621486"/>
            <a:ext cx="1238498" cy="864000"/>
            <a:chOff x="7480751" y="621486"/>
            <a:chExt cx="1238498" cy="864000"/>
          </a:xfrm>
        </p:grpSpPr>
        <p:pic>
          <p:nvPicPr>
            <p:cNvPr id="6"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7"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0"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1"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2"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grpSp>
        <p:nvGrpSpPr>
          <p:cNvPr id="13" name="Group 12"/>
          <p:cNvGrpSpPr/>
          <p:nvPr/>
        </p:nvGrpSpPr>
        <p:grpSpPr>
          <a:xfrm>
            <a:off x="382084" y="691081"/>
            <a:ext cx="4067889" cy="772107"/>
            <a:chOff x="881616" y="1525585"/>
            <a:chExt cx="4067889" cy="772107"/>
          </a:xfrm>
        </p:grpSpPr>
        <p:sp>
          <p:nvSpPr>
            <p:cNvPr id="14" name="Rectangle 13"/>
            <p:cNvSpPr/>
            <p:nvPr/>
          </p:nvSpPr>
          <p:spPr>
            <a:xfrm>
              <a:off x="1233824" y="1525585"/>
              <a:ext cx="3715681" cy="772107"/>
            </a:xfrm>
            <a:prstGeom prst="rect">
              <a:avLst/>
            </a:prstGeom>
            <a:solidFill>
              <a:srgbClr val="4DB1E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Do you know where each label should go?</a:t>
              </a:r>
            </a:p>
          </p:txBody>
        </p:sp>
        <p:sp>
          <p:nvSpPr>
            <p:cNvPr id="15" name="Oval 14"/>
            <p:cNvSpPr/>
            <p:nvPr/>
          </p:nvSpPr>
          <p:spPr>
            <a:xfrm>
              <a:off x="881616" y="1705486"/>
              <a:ext cx="412303" cy="412303"/>
            </a:xfrm>
            <a:prstGeom prst="ellipse">
              <a:avLst/>
            </a:prstGeom>
            <a:solidFill>
              <a:srgbClr val="4DB1E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p:txBody>
        </p:sp>
      </p:grpSp>
      <p:grpSp>
        <p:nvGrpSpPr>
          <p:cNvPr id="16" name="Group 15"/>
          <p:cNvGrpSpPr/>
          <p:nvPr/>
        </p:nvGrpSpPr>
        <p:grpSpPr>
          <a:xfrm>
            <a:off x="382084" y="1463188"/>
            <a:ext cx="3487035" cy="495108"/>
            <a:chOff x="883630" y="2247211"/>
            <a:chExt cx="3487035" cy="495108"/>
          </a:xfrm>
        </p:grpSpPr>
        <p:sp>
          <p:nvSpPr>
            <p:cNvPr id="17" name="Rectangle 16"/>
            <p:cNvSpPr/>
            <p:nvPr/>
          </p:nvSpPr>
          <p:spPr>
            <a:xfrm>
              <a:off x="1233824" y="2247211"/>
              <a:ext cx="3136841" cy="495108"/>
            </a:xfrm>
            <a:prstGeom prst="rect">
              <a:avLst/>
            </a:prstGeom>
            <a:solidFill>
              <a:srgbClr val="4DB1E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What clues might help us?</a:t>
              </a:r>
            </a:p>
          </p:txBody>
        </p:sp>
        <p:sp>
          <p:nvSpPr>
            <p:cNvPr id="18" name="Oval 17"/>
            <p:cNvSpPr/>
            <p:nvPr/>
          </p:nvSpPr>
          <p:spPr>
            <a:xfrm>
              <a:off x="883630" y="2330016"/>
              <a:ext cx="412303" cy="412303"/>
            </a:xfrm>
            <a:prstGeom prst="ellipse">
              <a:avLst/>
            </a:prstGeom>
            <a:solidFill>
              <a:srgbClr val="4DB1E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p:txBody>
        </p:sp>
      </p:grpSp>
      <p:pic>
        <p:nvPicPr>
          <p:cNvPr id="20" name="Picture 1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521371" y="0"/>
            <a:ext cx="3619410" cy="5139352"/>
          </a:xfrm>
          <a:prstGeom prst="rect">
            <a:avLst/>
          </a:prstGeom>
        </p:spPr>
      </p:pic>
      <p:sp>
        <p:nvSpPr>
          <p:cNvPr id="21" name="TextBox 20"/>
          <p:cNvSpPr txBox="1"/>
          <p:nvPr/>
        </p:nvSpPr>
        <p:spPr>
          <a:xfrm>
            <a:off x="712972" y="3660746"/>
            <a:ext cx="1660379" cy="338554"/>
          </a:xfrm>
          <a:prstGeom prst="rect">
            <a:avLst/>
          </a:prstGeom>
          <a:solidFill>
            <a:srgbClr val="50819E"/>
          </a:solidFill>
        </p:spPr>
        <p:txBody>
          <a:bodyPr wrap="square" rtlCol="0">
            <a:spAutoFit/>
          </a:bodyPr>
          <a:lstStyle/>
          <a:p>
            <a:pPr algn="ctr"/>
            <a:r>
              <a:rPr lang="en-GB" sz="1600" dirty="0">
                <a:solidFill>
                  <a:schemeClr val="bg1"/>
                </a:solidFill>
                <a:latin typeface="+mj-lt"/>
              </a:rPr>
              <a:t>English Channel</a:t>
            </a:r>
          </a:p>
        </p:txBody>
      </p:sp>
      <p:sp>
        <p:nvSpPr>
          <p:cNvPr id="22" name="TextBox 21"/>
          <p:cNvSpPr txBox="1"/>
          <p:nvPr/>
        </p:nvSpPr>
        <p:spPr>
          <a:xfrm>
            <a:off x="755650" y="2876550"/>
            <a:ext cx="1092209" cy="338554"/>
          </a:xfrm>
          <a:prstGeom prst="rect">
            <a:avLst/>
          </a:prstGeom>
          <a:solidFill>
            <a:srgbClr val="50819E"/>
          </a:solidFill>
        </p:spPr>
        <p:txBody>
          <a:bodyPr wrap="square" rtlCol="0">
            <a:spAutoFit/>
          </a:bodyPr>
          <a:lstStyle/>
          <a:p>
            <a:pPr algn="ctr"/>
            <a:r>
              <a:rPr lang="en-GB" sz="1600" dirty="0">
                <a:solidFill>
                  <a:schemeClr val="bg1"/>
                </a:solidFill>
                <a:latin typeface="+mj-lt"/>
              </a:rPr>
              <a:t>Irish Sea</a:t>
            </a:r>
          </a:p>
        </p:txBody>
      </p:sp>
      <p:sp>
        <p:nvSpPr>
          <p:cNvPr id="23" name="TextBox 22"/>
          <p:cNvSpPr txBox="1"/>
          <p:nvPr/>
        </p:nvSpPr>
        <p:spPr>
          <a:xfrm>
            <a:off x="2089265" y="2876550"/>
            <a:ext cx="1660379" cy="338554"/>
          </a:xfrm>
          <a:prstGeom prst="rect">
            <a:avLst/>
          </a:prstGeom>
          <a:solidFill>
            <a:srgbClr val="50819E"/>
          </a:solidFill>
        </p:spPr>
        <p:txBody>
          <a:bodyPr wrap="square" rtlCol="0">
            <a:spAutoFit/>
          </a:bodyPr>
          <a:lstStyle/>
          <a:p>
            <a:pPr algn="ctr"/>
            <a:r>
              <a:rPr lang="en-GB" sz="1600" dirty="0">
                <a:solidFill>
                  <a:schemeClr val="bg1"/>
                </a:solidFill>
                <a:latin typeface="+mj-lt"/>
              </a:rPr>
              <a:t>Atlantic Ocean</a:t>
            </a:r>
          </a:p>
        </p:txBody>
      </p:sp>
      <p:sp>
        <p:nvSpPr>
          <p:cNvPr id="24" name="TextBox 23"/>
          <p:cNvSpPr txBox="1"/>
          <p:nvPr/>
        </p:nvSpPr>
        <p:spPr>
          <a:xfrm>
            <a:off x="2657435" y="3660746"/>
            <a:ext cx="1092209" cy="338554"/>
          </a:xfrm>
          <a:prstGeom prst="rect">
            <a:avLst/>
          </a:prstGeom>
          <a:solidFill>
            <a:srgbClr val="50819E"/>
          </a:solidFill>
        </p:spPr>
        <p:txBody>
          <a:bodyPr wrap="square" rtlCol="0">
            <a:spAutoFit/>
          </a:bodyPr>
          <a:lstStyle/>
          <a:p>
            <a:pPr algn="ctr"/>
            <a:r>
              <a:rPr lang="en-GB" sz="1600" dirty="0">
                <a:solidFill>
                  <a:schemeClr val="bg1"/>
                </a:solidFill>
                <a:latin typeface="+mj-lt"/>
              </a:rPr>
              <a:t>North Sea</a:t>
            </a:r>
          </a:p>
        </p:txBody>
      </p:sp>
    </p:spTree>
    <p:extLst>
      <p:ext uri="{BB962C8B-B14F-4D97-AF65-F5344CB8AC3E}">
        <p14:creationId xmlns:p14="http://schemas.microsoft.com/office/powerpoint/2010/main" val="881012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64" presetClass="path" presetSubtype="0" accel="50000" decel="50000" fill="hold" grpId="0" nodeType="clickEffect">
                                  <p:stCondLst>
                                    <p:cond delay="0"/>
                                  </p:stCondLst>
                                  <p:childTnLst>
                                    <p:animMotion origin="layout" path="M -1.11111E-6 -1.17212E-7 L 0.63264 0.02653 " pathEditMode="relative" rAng="0" ptsTypes="AA">
                                      <p:cBhvr>
                                        <p:cTn id="16" dur="2000" fill="hold"/>
                                        <p:tgtEl>
                                          <p:spTgt spid="22"/>
                                        </p:tgtEl>
                                        <p:attrNameLst>
                                          <p:attrName>ppt_x</p:attrName>
                                          <p:attrName>ppt_y</p:attrName>
                                        </p:attrNameLst>
                                      </p:cBhvr>
                                      <p:rCtr x="31632" y="1326"/>
                                    </p:animMotion>
                                  </p:childTnLst>
                                </p:cTn>
                              </p:par>
                            </p:childTnLst>
                          </p:cTn>
                        </p:par>
                      </p:childTnLst>
                    </p:cTn>
                  </p:par>
                  <p:par>
                    <p:cTn id="17" fill="hold">
                      <p:stCondLst>
                        <p:cond delay="indefinite"/>
                      </p:stCondLst>
                      <p:childTnLst>
                        <p:par>
                          <p:cTn id="18" fill="hold">
                            <p:stCondLst>
                              <p:cond delay="0"/>
                            </p:stCondLst>
                            <p:childTnLst>
                              <p:par>
                                <p:cTn id="19" presetID="64" presetClass="path" presetSubtype="0" accel="50000" decel="50000" fill="hold" grpId="0" nodeType="clickEffect">
                                  <p:stCondLst>
                                    <p:cond delay="0"/>
                                  </p:stCondLst>
                                  <p:childTnLst>
                                    <p:animMotion origin="layout" path="M 2.77556E-17 4.80568E-6 L 0.68958 0.18507 " pathEditMode="relative" rAng="0" ptsTypes="AA">
                                      <p:cBhvr>
                                        <p:cTn id="20" dur="2000" fill="hold"/>
                                        <p:tgtEl>
                                          <p:spTgt spid="21"/>
                                        </p:tgtEl>
                                        <p:attrNameLst>
                                          <p:attrName>ppt_x</p:attrName>
                                          <p:attrName>ppt_y</p:attrName>
                                        </p:attrNameLst>
                                      </p:cBhvr>
                                      <p:rCtr x="34479" y="9254"/>
                                    </p:animMotion>
                                  </p:childTnLst>
                                </p:cTn>
                              </p:par>
                            </p:childTnLst>
                          </p:cTn>
                        </p:par>
                      </p:childTnLst>
                    </p:cTn>
                  </p:par>
                  <p:par>
                    <p:cTn id="21" fill="hold">
                      <p:stCondLst>
                        <p:cond delay="indefinite"/>
                      </p:stCondLst>
                      <p:childTnLst>
                        <p:par>
                          <p:cTn id="22" fill="hold">
                            <p:stCondLst>
                              <p:cond delay="0"/>
                            </p:stCondLst>
                            <p:childTnLst>
                              <p:par>
                                <p:cTn id="23" presetID="64" presetClass="path" presetSubtype="0" accel="50000" decel="50000" fill="hold" grpId="0" nodeType="clickEffect">
                                  <p:stCondLst>
                                    <p:cond delay="0"/>
                                  </p:stCondLst>
                                  <p:childTnLst>
                                    <p:animMotion origin="layout" path="M 0 -2.35657E-6 L 0.55833 -0.2665 " pathEditMode="relative" rAng="0" ptsTypes="AA">
                                      <p:cBhvr>
                                        <p:cTn id="24" dur="2000" fill="hold"/>
                                        <p:tgtEl>
                                          <p:spTgt spid="24"/>
                                        </p:tgtEl>
                                        <p:attrNameLst>
                                          <p:attrName>ppt_x</p:attrName>
                                          <p:attrName>ppt_y</p:attrName>
                                        </p:attrNameLst>
                                      </p:cBhvr>
                                      <p:rCtr x="27917" y="-13325"/>
                                    </p:animMotion>
                                  </p:childTnLst>
                                </p:cTn>
                              </p:par>
                            </p:childTnLst>
                          </p:cTn>
                        </p:par>
                      </p:childTnLst>
                    </p:cTn>
                  </p:par>
                  <p:par>
                    <p:cTn id="25" fill="hold">
                      <p:stCondLst>
                        <p:cond delay="indefinite"/>
                      </p:stCondLst>
                      <p:childTnLst>
                        <p:par>
                          <p:cTn id="26" fill="hold">
                            <p:stCondLst>
                              <p:cond delay="0"/>
                            </p:stCondLst>
                            <p:childTnLst>
                              <p:par>
                                <p:cTn id="27" presetID="64" presetClass="path" presetSubtype="0" accel="50000" decel="50000" fill="hold" grpId="0" nodeType="clickEffect">
                                  <p:stCondLst>
                                    <p:cond delay="0"/>
                                  </p:stCondLst>
                                  <p:childTnLst>
                                    <p:animMotion origin="layout" path="M -8.33333E-7 -1.17212E-7 L 0.2974 -0.18075 " pathEditMode="relative" rAng="0" ptsTypes="AA">
                                      <p:cBhvr>
                                        <p:cTn id="28" dur="2000" fill="hold"/>
                                        <p:tgtEl>
                                          <p:spTgt spid="23"/>
                                        </p:tgtEl>
                                        <p:attrNameLst>
                                          <p:attrName>ppt_x</p:attrName>
                                          <p:attrName>ppt_y</p:attrName>
                                        </p:attrNameLst>
                                      </p:cBhvr>
                                      <p:rCtr x="14861" y="-903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0"/>
            <a:ext cx="4953000" cy="857250"/>
          </a:xfrm>
        </p:spPr>
        <p:txBody>
          <a:bodyPr>
            <a:normAutofit/>
          </a:bodyPr>
          <a:lstStyle/>
          <a:p>
            <a:r>
              <a:rPr lang="en-GB" sz="3600" dirty="0" smtClean="0"/>
              <a:t>Your Tasks</a:t>
            </a:r>
            <a:endParaRPr lang="en-GB" sz="3600" dirty="0"/>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16836" t="13297" r="17898" b="44642"/>
          <a:stretch/>
        </p:blipFill>
        <p:spPr>
          <a:xfrm>
            <a:off x="15025" y="0"/>
            <a:ext cx="3581400" cy="3267492"/>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6800" y="285749"/>
            <a:ext cx="3962400" cy="4746625"/>
          </a:xfrm>
          <a:prstGeom prst="rect">
            <a:avLst/>
          </a:prstGeom>
        </p:spPr>
      </p:pic>
      <p:sp>
        <p:nvSpPr>
          <p:cNvPr id="6" name="TextBox 5"/>
          <p:cNvSpPr txBox="1"/>
          <p:nvPr/>
        </p:nvSpPr>
        <p:spPr>
          <a:xfrm>
            <a:off x="101958" y="3486150"/>
            <a:ext cx="4572000" cy="1477328"/>
          </a:xfrm>
          <a:prstGeom prst="rect">
            <a:avLst/>
          </a:prstGeom>
          <a:noFill/>
        </p:spPr>
        <p:txBody>
          <a:bodyPr wrap="square" rtlCol="0">
            <a:spAutoFit/>
          </a:bodyPr>
          <a:lstStyle/>
          <a:p>
            <a:r>
              <a:rPr lang="en-GB" dirty="0" smtClean="0"/>
              <a:t>Using an atlas, the map that I’ve provided or </a:t>
            </a:r>
            <a:r>
              <a:rPr lang="en-GB" dirty="0" smtClean="0">
                <a:hlinkClick r:id="rId4"/>
              </a:rPr>
              <a:t>Google Maps</a:t>
            </a:r>
            <a:r>
              <a:rPr lang="en-GB" dirty="0" smtClean="0"/>
              <a:t>, find the River Thames.</a:t>
            </a:r>
          </a:p>
          <a:p>
            <a:endParaRPr lang="en-GB" dirty="0" smtClean="0"/>
          </a:p>
          <a:p>
            <a:r>
              <a:rPr lang="en-GB" dirty="0" smtClean="0"/>
              <a:t>Which number is it on the map shown here?</a:t>
            </a:r>
          </a:p>
          <a:p>
            <a:r>
              <a:rPr lang="en-GB" dirty="0" smtClean="0"/>
              <a:t>Which sea does it flow into? </a:t>
            </a:r>
            <a:endParaRPr lang="en-GB" dirty="0"/>
          </a:p>
        </p:txBody>
      </p:sp>
      <p:sp>
        <p:nvSpPr>
          <p:cNvPr id="7" name="TextBox 6"/>
          <p:cNvSpPr txBox="1"/>
          <p:nvPr/>
        </p:nvSpPr>
        <p:spPr>
          <a:xfrm>
            <a:off x="228600" y="438150"/>
            <a:ext cx="276038" cy="307777"/>
          </a:xfrm>
          <a:prstGeom prst="rect">
            <a:avLst/>
          </a:prstGeom>
          <a:noFill/>
        </p:spPr>
        <p:txBody>
          <a:bodyPr wrap="none" rtlCol="0">
            <a:spAutoFit/>
          </a:bodyPr>
          <a:lstStyle/>
          <a:p>
            <a:r>
              <a:rPr lang="en-GB" sz="1400" dirty="0" smtClean="0"/>
              <a:t>4</a:t>
            </a:r>
            <a:endParaRPr lang="en-GB" sz="1400" dirty="0"/>
          </a:p>
        </p:txBody>
      </p:sp>
      <p:sp>
        <p:nvSpPr>
          <p:cNvPr id="8" name="TextBox 7"/>
          <p:cNvSpPr txBox="1"/>
          <p:nvPr/>
        </p:nvSpPr>
        <p:spPr>
          <a:xfrm>
            <a:off x="2362200" y="438150"/>
            <a:ext cx="910827" cy="307777"/>
          </a:xfrm>
          <a:prstGeom prst="rect">
            <a:avLst/>
          </a:prstGeom>
          <a:noFill/>
        </p:spPr>
        <p:txBody>
          <a:bodyPr wrap="none" rtlCol="0">
            <a:spAutoFit/>
          </a:bodyPr>
          <a:lstStyle/>
          <a:p>
            <a:r>
              <a:rPr lang="en-GB" sz="1400" dirty="0" smtClean="0"/>
              <a:t>North Sea</a:t>
            </a:r>
            <a:endParaRPr lang="en-GB" sz="1400" dirty="0"/>
          </a:p>
        </p:txBody>
      </p:sp>
    </p:spTree>
    <p:extLst>
      <p:ext uri="{BB962C8B-B14F-4D97-AF65-F5344CB8AC3E}">
        <p14:creationId xmlns:p14="http://schemas.microsoft.com/office/powerpoint/2010/main" val="4275083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6200" y="-25589"/>
            <a:ext cx="4876800" cy="857250"/>
          </a:xfrm>
        </p:spPr>
        <p:txBody>
          <a:bodyPr>
            <a:normAutofit/>
          </a:bodyPr>
          <a:lstStyle/>
          <a:p>
            <a:r>
              <a:rPr lang="en-GB" sz="3600" dirty="0" smtClean="0"/>
              <a:t>Explore on your own</a:t>
            </a:r>
            <a:endParaRPr lang="en-GB" sz="3600" dirty="0"/>
          </a:p>
        </p:txBody>
      </p:sp>
      <p:sp>
        <p:nvSpPr>
          <p:cNvPr id="3" name="Content Placeholder 2"/>
          <p:cNvSpPr>
            <a:spLocks noGrp="1"/>
          </p:cNvSpPr>
          <p:nvPr>
            <p:ph idx="1"/>
          </p:nvPr>
        </p:nvSpPr>
        <p:spPr>
          <a:xfrm>
            <a:off x="3810000" y="819150"/>
            <a:ext cx="5105400" cy="4114799"/>
          </a:xfrm>
        </p:spPr>
        <p:txBody>
          <a:bodyPr>
            <a:normAutofit lnSpcReduction="10000"/>
          </a:bodyPr>
          <a:lstStyle/>
          <a:p>
            <a:pPr marL="0" indent="0">
              <a:buNone/>
            </a:pPr>
            <a:r>
              <a:rPr lang="en-GB" sz="2000" dirty="0" smtClean="0"/>
              <a:t>   Rivers can be very interesting things. </a:t>
            </a:r>
          </a:p>
          <a:p>
            <a:pPr marL="0" indent="0">
              <a:buNone/>
            </a:pPr>
            <a:r>
              <a:rPr lang="en-GB" sz="2000" dirty="0" smtClean="0"/>
              <a:t>   Look at the image to the left. It’s been created to show all of the rivers that are connected. You can see how the tributaries flow into the main river, which always reaches the sea.</a:t>
            </a:r>
          </a:p>
          <a:p>
            <a:pPr marL="0" indent="0">
              <a:buNone/>
            </a:pPr>
            <a:r>
              <a:rPr lang="en-GB" sz="2000" dirty="0" smtClean="0"/>
              <a:t>   Choose a river and use </a:t>
            </a:r>
            <a:r>
              <a:rPr lang="en-GB" sz="2000" dirty="0" smtClean="0">
                <a:hlinkClick r:id="rId2"/>
              </a:rPr>
              <a:t>Google Maps </a:t>
            </a:r>
            <a:r>
              <a:rPr lang="en-GB" sz="2000" dirty="0" smtClean="0"/>
              <a:t>to follow it from it’s source to the coast.</a:t>
            </a:r>
          </a:p>
          <a:p>
            <a:pPr marL="457200" indent="-457200">
              <a:buFont typeface="+mj-lt"/>
              <a:buAutoNum type="arabicPeriod"/>
            </a:pPr>
            <a:r>
              <a:rPr lang="en-GB" sz="2000" dirty="0" smtClean="0"/>
              <a:t>Which towns does it flow through?</a:t>
            </a:r>
          </a:p>
          <a:p>
            <a:pPr marL="457200" indent="-457200">
              <a:buFont typeface="+mj-lt"/>
              <a:buAutoNum type="arabicPeriod"/>
            </a:pPr>
            <a:r>
              <a:rPr lang="en-GB" sz="2000" dirty="0" smtClean="0"/>
              <a:t>Does it flow into another river?</a:t>
            </a:r>
          </a:p>
          <a:p>
            <a:pPr marL="457200" indent="-457200">
              <a:buFont typeface="+mj-lt"/>
              <a:buAutoNum type="arabicPeriod"/>
            </a:pPr>
            <a:r>
              <a:rPr lang="en-GB" sz="2000" dirty="0" smtClean="0"/>
              <a:t>Do other rivers join it?</a:t>
            </a:r>
          </a:p>
          <a:p>
            <a:pPr marL="457200" indent="-457200">
              <a:buFont typeface="+mj-lt"/>
              <a:buAutoNum type="arabicPeriod"/>
            </a:pPr>
            <a:r>
              <a:rPr lang="en-GB" sz="2000" dirty="0" smtClean="0"/>
              <a:t>Which sea does its water empty out into?</a:t>
            </a:r>
          </a:p>
          <a:p>
            <a:pPr marL="0" indent="0">
              <a:buNone/>
            </a:pPr>
            <a:endParaRPr lang="en-GB" sz="2000" dirty="0"/>
          </a:p>
        </p:txBody>
      </p:sp>
      <p:pic>
        <p:nvPicPr>
          <p:cNvPr id="6146" name="Picture 2" descr="D:\03 - Spring 1\Rivers CE\Lesson 2 - Rivers in the UK\british_isles_rivers_black_catchments_draft.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5589"/>
            <a:ext cx="3657600" cy="5169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44973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185</TotalTime>
  <Words>714</Words>
  <Application>Microsoft Office PowerPoint</Application>
  <PresentationFormat>On-screen Show (16:9)</PresentationFormat>
  <Paragraphs>67</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Restless Rivers</vt:lpstr>
      <vt:lpstr>Rivers in the UK</vt:lpstr>
      <vt:lpstr>What are the 5 main rivers in Sheffield?</vt:lpstr>
      <vt:lpstr>River Don</vt:lpstr>
      <vt:lpstr>River Sheaf</vt:lpstr>
      <vt:lpstr>Porter Brook</vt:lpstr>
      <vt:lpstr>River Loxley</vt:lpstr>
      <vt:lpstr>River Rivelin</vt:lpstr>
      <vt:lpstr>PowerPoint Presentation</vt:lpstr>
      <vt:lpstr>Your Tasks</vt:lpstr>
      <vt:lpstr>Explore on your own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Rivers</dc:title>
  <dc:creator>Chris</dc:creator>
  <cp:lastModifiedBy>C Earl</cp:lastModifiedBy>
  <cp:revision>21</cp:revision>
  <dcterms:created xsi:type="dcterms:W3CDTF">2006-08-16T00:00:00Z</dcterms:created>
  <dcterms:modified xsi:type="dcterms:W3CDTF">2021-01-09T19:38:10Z</dcterms:modified>
</cp:coreProperties>
</file>