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 id="260" r:id="rId6"/>
    <p:sldId id="261" r:id="rId7"/>
    <p:sldId id="266" r:id="rId8"/>
    <p:sldId id="262" r:id="rId9"/>
    <p:sldId id="263" r:id="rId10"/>
    <p:sldId id="265" r:id="rId11"/>
    <p:sldId id="264" r:id="rId12"/>
    <p:sldId id="267" r:id="rId13"/>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8" d="100"/>
          <a:sy n="48" d="100"/>
        </p:scale>
        <p:origin x="2358" y="6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3077283"/>
            <a:ext cx="5829300" cy="2123369"/>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613400"/>
            <a:ext cx="4800600" cy="253153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1BCDE44-4A08-4C6D-AEAD-CF7156AE9CA1}"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3023514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1BCDE44-4A08-4C6D-AEAD-CF7156AE9CA1}"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1175841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6365524"/>
            <a:ext cx="5829300" cy="1967442"/>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4198586"/>
            <a:ext cx="5829300" cy="21669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BCDE44-4A08-4C6D-AEAD-CF7156AE9CA1}"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21194338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71475" y="2311402"/>
            <a:ext cx="3286125"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3771900" y="2311402"/>
            <a:ext cx="3286125" cy="653750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1BCDE44-4A08-4C6D-AEAD-CF7156AE9CA1}"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1270423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6699"/>
            <a:ext cx="6172200" cy="1651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217385"/>
            <a:ext cx="3030141"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3141486"/>
            <a:ext cx="3030141"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217385"/>
            <a:ext cx="3031332" cy="92410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3141486"/>
            <a:ext cx="3031332" cy="57074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1BCDE44-4A08-4C6D-AEAD-CF7156AE9CA1}" type="datetimeFigureOut">
              <a:rPr lang="en-GB" smtClean="0"/>
              <a:t>14/06/2020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2023315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1BCDE44-4A08-4C6D-AEAD-CF7156AE9CA1}" type="datetimeFigureOut">
              <a:rPr lang="en-GB" smtClean="0"/>
              <a:t>14/06/2020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2335528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BCDE44-4A08-4C6D-AEAD-CF7156AE9CA1}" type="datetimeFigureOut">
              <a:rPr lang="en-GB" smtClean="0"/>
              <a:t>14/06/2020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2615643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94405"/>
            <a:ext cx="2256235" cy="1678517"/>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8" y="394408"/>
            <a:ext cx="3833812" cy="845449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2072924"/>
            <a:ext cx="2256235" cy="677598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BCDE44-4A08-4C6D-AEAD-CF7156AE9CA1}"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920127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934200"/>
            <a:ext cx="4114800" cy="818622"/>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85119"/>
            <a:ext cx="4114800"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752822"/>
            <a:ext cx="4114800" cy="116257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BCDE44-4A08-4C6D-AEAD-CF7156AE9CA1}" type="datetimeFigureOut">
              <a:rPr lang="en-GB" smtClean="0"/>
              <a:t>14/06/2020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1388052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1BCDE44-4A08-4C6D-AEAD-CF7156AE9CA1}"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700526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86387" y="396701"/>
            <a:ext cx="1671638" cy="845220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371475" y="396701"/>
            <a:ext cx="4900613" cy="845220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1BCDE44-4A08-4C6D-AEAD-CF7156AE9CA1}" type="datetimeFigureOut">
              <a:rPr lang="en-GB" smtClean="0"/>
              <a:t>14/06/2020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36DF21-4D94-460E-8C1F-CF00E85A32A7}" type="slidenum">
              <a:rPr lang="en-GB" smtClean="0"/>
              <a:t>‹#›</a:t>
            </a:fld>
            <a:endParaRPr lang="en-GB"/>
          </a:p>
        </p:txBody>
      </p:sp>
    </p:spTree>
    <p:extLst>
      <p:ext uri="{BB962C8B-B14F-4D97-AF65-F5344CB8AC3E}">
        <p14:creationId xmlns:p14="http://schemas.microsoft.com/office/powerpoint/2010/main" val="2807053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96699"/>
            <a:ext cx="6172200" cy="1651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311402"/>
            <a:ext cx="6172200" cy="653750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9181397"/>
            <a:ext cx="160020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01BCDE44-4A08-4C6D-AEAD-CF7156AE9CA1}" type="datetimeFigureOut">
              <a:rPr lang="en-GB" smtClean="0"/>
              <a:t>14/06/2020</a:t>
            </a:fld>
            <a:endParaRPr lang="en-GB"/>
          </a:p>
        </p:txBody>
      </p:sp>
      <p:sp>
        <p:nvSpPr>
          <p:cNvPr id="5" name="Footer Placeholder 4"/>
          <p:cNvSpPr>
            <a:spLocks noGrp="1"/>
          </p:cNvSpPr>
          <p:nvPr>
            <p:ph type="ftr" sz="quarter" idx="3"/>
          </p:nvPr>
        </p:nvSpPr>
        <p:spPr>
          <a:xfrm>
            <a:off x="2343150" y="9181397"/>
            <a:ext cx="2171700"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9181397"/>
            <a:ext cx="160020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3636DF21-4D94-460E-8C1F-CF00E85A32A7}" type="slidenum">
              <a:rPr lang="en-GB" smtClean="0"/>
              <a:t>‹#›</a:t>
            </a:fld>
            <a:endParaRPr lang="en-GB"/>
          </a:p>
        </p:txBody>
      </p:sp>
    </p:spTree>
    <p:extLst>
      <p:ext uri="{BB962C8B-B14F-4D97-AF65-F5344CB8AC3E}">
        <p14:creationId xmlns:p14="http://schemas.microsoft.com/office/powerpoint/2010/main" val="1683529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4.jpeg"/><Relationship Id="rId7"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jpeg"/><Relationship Id="rId11" Type="http://schemas.openxmlformats.org/officeDocument/2006/relationships/image" Target="../media/image10.png"/><Relationship Id="rId5" Type="http://schemas.openxmlformats.org/officeDocument/2006/relationships/image" Target="../media/image6.jpeg"/><Relationship Id="rId10" Type="http://schemas.openxmlformats.org/officeDocument/2006/relationships/image" Target="../media/image9.png"/><Relationship Id="rId4" Type="http://schemas.openxmlformats.org/officeDocument/2006/relationships/image" Target="../media/image5.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2" descr="Image result for lego friends symbo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87653" y="3368824"/>
            <a:ext cx="765683" cy="74052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87653" y="5822157"/>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32656" y="272480"/>
            <a:ext cx="6120680" cy="9325630"/>
          </a:xfrm>
          <a:prstGeom prst="rect">
            <a:avLst/>
          </a:prstGeom>
          <a:noFill/>
          <a:ln w="57150">
            <a:solidFill>
              <a:srgbClr val="FF33CC"/>
            </a:solidFill>
          </a:ln>
        </p:spPr>
        <p:txBody>
          <a:bodyPr wrap="square" rtlCol="0">
            <a:spAutoFit/>
          </a:bodyPr>
          <a:lstStyle/>
          <a:p>
            <a:pPr algn="ctr"/>
            <a:r>
              <a:rPr lang="en-GB" sz="3600" b="1" u="sng" dirty="0" smtClean="0"/>
              <a:t>LEGO Spelling Game</a:t>
            </a:r>
          </a:p>
          <a:p>
            <a:pPr algn="ctr"/>
            <a:endParaRPr lang="en-GB" sz="3600" b="1" u="sng" dirty="0" smtClean="0"/>
          </a:p>
          <a:p>
            <a:pPr algn="ctr"/>
            <a:r>
              <a:rPr lang="en-GB" sz="2000" b="1" dirty="0" smtClean="0"/>
              <a:t>This game is for two people to play.  The aim of the game is to be the first one to get to the finish box. </a:t>
            </a:r>
          </a:p>
          <a:p>
            <a:pPr algn="ctr"/>
            <a:endParaRPr lang="en-GB" sz="2000" b="1" dirty="0"/>
          </a:p>
          <a:p>
            <a:pPr algn="ctr"/>
            <a:r>
              <a:rPr lang="en-GB" sz="2000" b="1" u="sng" dirty="0" smtClean="0"/>
              <a:t>You will need 2 counters, 2 white-boards and 2 pens</a:t>
            </a:r>
          </a:p>
          <a:p>
            <a:pPr algn="ctr"/>
            <a:endParaRPr lang="en-GB" sz="2000" dirty="0"/>
          </a:p>
          <a:p>
            <a:pPr algn="ctr"/>
            <a:r>
              <a:rPr lang="en-GB" sz="2000" dirty="0" smtClean="0"/>
              <a:t>Take turns to role the dice and move your counter as needed. </a:t>
            </a:r>
          </a:p>
          <a:p>
            <a:pPr algn="ctr"/>
            <a:endParaRPr lang="en-GB" sz="2000" dirty="0"/>
          </a:p>
          <a:p>
            <a:pPr algn="ctr"/>
            <a:r>
              <a:rPr lang="en-GB" sz="2000" dirty="0" smtClean="0"/>
              <a:t>If you land on a square that looks like this  </a:t>
            </a:r>
          </a:p>
          <a:p>
            <a:pPr algn="ctr"/>
            <a:r>
              <a:rPr lang="en-GB" sz="2000" dirty="0"/>
              <a:t>y</a:t>
            </a:r>
            <a:r>
              <a:rPr lang="en-GB" sz="2000" dirty="0" smtClean="0"/>
              <a:t>our</a:t>
            </a:r>
            <a:r>
              <a:rPr lang="en-GB" sz="3600" b="1" u="sng" dirty="0" smtClean="0"/>
              <a:t> </a:t>
            </a:r>
            <a:r>
              <a:rPr lang="en-GB" sz="2000" dirty="0" smtClean="0"/>
              <a:t>partner will need to pick up a  “spell it out” card then read out the word you need to spell. If you spell it correctly then bravo! If it is incorrect then your partner will need to show you the card  so  you can  try again.  </a:t>
            </a:r>
            <a:endParaRPr lang="en-GB" sz="2000" dirty="0"/>
          </a:p>
          <a:p>
            <a:pPr algn="ctr"/>
            <a:r>
              <a:rPr lang="en-GB" sz="3600" b="1" u="sng" dirty="0" smtClean="0"/>
              <a:t> </a:t>
            </a:r>
          </a:p>
          <a:p>
            <a:pPr algn="ctr"/>
            <a:r>
              <a:rPr lang="en-GB" sz="2000" dirty="0" smtClean="0"/>
              <a:t>If you land on a square that looks like this </a:t>
            </a:r>
          </a:p>
          <a:p>
            <a:pPr algn="ctr"/>
            <a:r>
              <a:rPr lang="en-GB" sz="2000" dirty="0" smtClean="0"/>
              <a:t>your</a:t>
            </a:r>
            <a:r>
              <a:rPr lang="en-GB" sz="3600" b="1" u="sng" dirty="0" smtClean="0"/>
              <a:t> </a:t>
            </a:r>
            <a:r>
              <a:rPr lang="en-GB" sz="2000" dirty="0" smtClean="0"/>
              <a:t>partner will need to pick up a “write it down” card then read out the word you need to write down on a white-board. If it is correct then bravo! If it is incorrect then your partner will need to show you the card  so you can have another go  </a:t>
            </a:r>
            <a:r>
              <a:rPr lang="en-GB" sz="2000" dirty="0" smtClean="0">
                <a:sym typeface="Wingdings" panose="05000000000000000000" pitchFamily="2" charset="2"/>
              </a:rPr>
              <a:t></a:t>
            </a:r>
            <a:endParaRPr lang="en-GB" sz="2000" dirty="0" smtClean="0"/>
          </a:p>
          <a:p>
            <a:pPr algn="ctr"/>
            <a:endParaRPr lang="en-GB" sz="2000" dirty="0"/>
          </a:p>
          <a:p>
            <a:pPr algn="ctr"/>
            <a:r>
              <a:rPr lang="en-GB" sz="2000" dirty="0" smtClean="0"/>
              <a:t>The first person to the finish box WINS!</a:t>
            </a:r>
          </a:p>
          <a:p>
            <a:pPr algn="ctr"/>
            <a:endParaRPr lang="en-GB" sz="2000" dirty="0" smtClean="0"/>
          </a:p>
        </p:txBody>
      </p:sp>
    </p:spTree>
    <p:extLst>
      <p:ext uri="{BB962C8B-B14F-4D97-AF65-F5344CB8AC3E}">
        <p14:creationId xmlns:p14="http://schemas.microsoft.com/office/powerpoint/2010/main" val="1389033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board game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888232" cy="99688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lego figur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45224" y="1712640"/>
            <a:ext cx="1020528" cy="119173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lego figur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03450" y="1712639"/>
            <a:ext cx="1013814" cy="119173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lego figur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722703">
            <a:off x="4658822" y="6875436"/>
            <a:ext cx="721471" cy="1047450"/>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ular Callout 8"/>
          <p:cNvSpPr/>
          <p:nvPr/>
        </p:nvSpPr>
        <p:spPr>
          <a:xfrm>
            <a:off x="5343643" y="5844071"/>
            <a:ext cx="1416424" cy="936104"/>
          </a:xfrm>
          <a:prstGeom prst="wedgeRoundRectCallout">
            <a:avLst>
              <a:gd name="adj1" fmla="val -69215"/>
              <a:gd name="adj2" fmla="val 6901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p:cNvSpPr txBox="1"/>
          <p:nvPr/>
        </p:nvSpPr>
        <p:spPr>
          <a:xfrm>
            <a:off x="5333483" y="5844071"/>
            <a:ext cx="1406589" cy="923330"/>
          </a:xfrm>
          <a:prstGeom prst="rect">
            <a:avLst/>
          </a:prstGeom>
          <a:noFill/>
        </p:spPr>
        <p:txBody>
          <a:bodyPr wrap="square" rtlCol="0">
            <a:spAutoFit/>
          </a:bodyPr>
          <a:lstStyle/>
          <a:p>
            <a:r>
              <a:rPr lang="en-GB" dirty="0" smtClean="0"/>
              <a:t>Joker says “go back to the start”</a:t>
            </a:r>
            <a:endParaRPr lang="en-GB" dirty="0"/>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680" y="6856"/>
            <a:ext cx="1098064" cy="1098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1160696" y="94223"/>
            <a:ext cx="3894813" cy="461665"/>
          </a:xfrm>
          <a:prstGeom prst="rect">
            <a:avLst/>
          </a:prstGeom>
          <a:solidFill>
            <a:srgbClr val="FFFF00"/>
          </a:solidFill>
          <a:ln w="38100">
            <a:solidFill>
              <a:srgbClr val="FF0000"/>
            </a:solidFill>
          </a:ln>
        </p:spPr>
        <p:txBody>
          <a:bodyPr wrap="square" rtlCol="0">
            <a:spAutoFit/>
          </a:bodyPr>
          <a:lstStyle/>
          <a:p>
            <a:pPr algn="ctr"/>
            <a:r>
              <a:rPr lang="en-GB" sz="2400" b="1" u="sng" dirty="0" smtClean="0"/>
              <a:t>Year 3 LEGO Spelling </a:t>
            </a:r>
            <a:r>
              <a:rPr lang="en-GB" sz="2400" b="1" u="sng" dirty="0"/>
              <a:t>G</a:t>
            </a:r>
            <a:r>
              <a:rPr lang="en-GB" sz="2400" b="1" u="sng" dirty="0" smtClean="0"/>
              <a:t>ame</a:t>
            </a:r>
            <a:endParaRPr lang="en-GB" sz="2400" b="1" u="sng" dirty="0"/>
          </a:p>
        </p:txBody>
      </p:sp>
      <p:pic>
        <p:nvPicPr>
          <p:cNvPr id="1034"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58064" y="3296816"/>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47000" y="5171615"/>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30897" y="1037409"/>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978497" y="7094875"/>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17383" y="2004220"/>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40679" y="7399160"/>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14499" y="8913440"/>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1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42663" y="5039666"/>
            <a:ext cx="629617" cy="608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descr="Image result for lego friends symbo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60321" y="3164867"/>
            <a:ext cx="765683" cy="74052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12" descr="Image result for lego friends symbo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26004" y="905460"/>
            <a:ext cx="765683" cy="74052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12" descr="Image result for lego friends symbo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12721" y="5039666"/>
            <a:ext cx="765683" cy="74052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12" descr="Image result for lego friends symbol"/>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5816" y="6814883"/>
            <a:ext cx="614944" cy="59473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2" descr="Image result for lego friends symbol"/>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76617" y="8882407"/>
            <a:ext cx="765683" cy="639604"/>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2" descr="Image result for lego friends symbol"/>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712915" y="8882407"/>
            <a:ext cx="613283" cy="593128"/>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12" descr="Image result for lego friends symbo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640679" y="3164867"/>
            <a:ext cx="765683" cy="74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3474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2" descr="Image result for lego friends symb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6912" y="434175"/>
            <a:ext cx="1584176" cy="153211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20688" y="2095341"/>
            <a:ext cx="5544616" cy="584775"/>
          </a:xfrm>
          <a:prstGeom prst="rect">
            <a:avLst/>
          </a:prstGeom>
          <a:noFill/>
        </p:spPr>
        <p:txBody>
          <a:bodyPr wrap="square" rtlCol="0">
            <a:spAutoFit/>
          </a:bodyPr>
          <a:lstStyle/>
          <a:p>
            <a:pPr algn="ctr"/>
            <a:r>
              <a:rPr lang="en-GB" sz="3200" dirty="0" smtClean="0"/>
              <a:t>“Spell it out” cards </a:t>
            </a:r>
            <a:endParaRPr lang="en-GB" sz="3200" dirty="0"/>
          </a:p>
        </p:txBody>
      </p:sp>
      <p:sp>
        <p:nvSpPr>
          <p:cNvPr id="8" name="Rectangle 7"/>
          <p:cNvSpPr/>
          <p:nvPr/>
        </p:nvSpPr>
        <p:spPr>
          <a:xfrm>
            <a:off x="372760" y="329681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20688" y="3512840"/>
            <a:ext cx="5544616" cy="1569660"/>
          </a:xfrm>
          <a:prstGeom prst="rect">
            <a:avLst/>
          </a:prstGeom>
          <a:noFill/>
        </p:spPr>
        <p:txBody>
          <a:bodyPr wrap="square" rtlCol="0">
            <a:spAutoFit/>
          </a:bodyPr>
          <a:lstStyle/>
          <a:p>
            <a:pPr algn="ctr"/>
            <a:r>
              <a:rPr lang="en-GB" sz="3200" dirty="0" smtClean="0"/>
              <a:t>Can you spell the word pretty?</a:t>
            </a:r>
          </a:p>
          <a:p>
            <a:pPr algn="ctr"/>
            <a:endParaRPr lang="en-GB" sz="3200" dirty="0"/>
          </a:p>
          <a:p>
            <a:pPr algn="ctr"/>
            <a:r>
              <a:rPr lang="en-GB" sz="3200" dirty="0"/>
              <a:t>p</a:t>
            </a:r>
            <a:r>
              <a:rPr lang="en-GB" sz="3200" dirty="0" smtClean="0"/>
              <a:t>-r-e-t-t-y </a:t>
            </a:r>
            <a:endParaRPr lang="en-GB" sz="3200" dirty="0"/>
          </a:p>
        </p:txBody>
      </p:sp>
      <p:sp>
        <p:nvSpPr>
          <p:cNvPr id="11" name="TextBox 10"/>
          <p:cNvSpPr txBox="1"/>
          <p:nvPr/>
        </p:nvSpPr>
        <p:spPr>
          <a:xfrm>
            <a:off x="595052" y="6465168"/>
            <a:ext cx="5544616" cy="2062103"/>
          </a:xfrm>
          <a:prstGeom prst="rect">
            <a:avLst/>
          </a:prstGeom>
          <a:noFill/>
        </p:spPr>
        <p:txBody>
          <a:bodyPr wrap="square" rtlCol="0">
            <a:spAutoFit/>
          </a:bodyPr>
          <a:lstStyle/>
          <a:p>
            <a:pPr algn="ctr"/>
            <a:r>
              <a:rPr lang="en-GB" sz="3200" dirty="0" smtClean="0"/>
              <a:t>Can you spell the word beautiful?</a:t>
            </a:r>
          </a:p>
          <a:p>
            <a:pPr algn="ctr"/>
            <a:endParaRPr lang="en-GB" sz="3200" dirty="0"/>
          </a:p>
          <a:p>
            <a:pPr algn="ctr"/>
            <a:r>
              <a:rPr lang="en-GB" sz="3200" dirty="0"/>
              <a:t>b</a:t>
            </a:r>
            <a:r>
              <a:rPr lang="en-GB" sz="3200" dirty="0" smtClean="0"/>
              <a:t>-e-a-u-t-</a:t>
            </a:r>
            <a:r>
              <a:rPr lang="en-GB" sz="3200" dirty="0" err="1" smtClean="0"/>
              <a:t>i</a:t>
            </a:r>
            <a:r>
              <a:rPr lang="en-GB" sz="3200" dirty="0" smtClean="0"/>
              <a:t>-f-u-l</a:t>
            </a:r>
          </a:p>
        </p:txBody>
      </p:sp>
    </p:spTree>
    <p:extLst>
      <p:ext uri="{BB962C8B-B14F-4D97-AF65-F5344CB8AC3E}">
        <p14:creationId xmlns:p14="http://schemas.microsoft.com/office/powerpoint/2010/main" val="3187380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1569660"/>
          </a:xfrm>
          <a:prstGeom prst="rect">
            <a:avLst/>
          </a:prstGeom>
          <a:noFill/>
        </p:spPr>
        <p:txBody>
          <a:bodyPr wrap="square" rtlCol="0">
            <a:spAutoFit/>
          </a:bodyPr>
          <a:lstStyle/>
          <a:p>
            <a:pPr algn="ctr"/>
            <a:r>
              <a:rPr lang="en-GB" sz="3200" dirty="0" smtClean="0"/>
              <a:t>Can you spell the word could?</a:t>
            </a:r>
          </a:p>
          <a:p>
            <a:pPr algn="ctr"/>
            <a:endParaRPr lang="en-GB" sz="3200" dirty="0" smtClean="0"/>
          </a:p>
          <a:p>
            <a:pPr algn="ctr"/>
            <a:r>
              <a:rPr lang="en-GB" sz="3200" dirty="0"/>
              <a:t>c</a:t>
            </a:r>
            <a:r>
              <a:rPr lang="en-GB" sz="3200" dirty="0" smtClean="0"/>
              <a:t>-o-u-l-d</a:t>
            </a:r>
            <a:endParaRPr lang="en-GB" sz="3200" dirty="0"/>
          </a:p>
        </p:txBody>
      </p:sp>
      <p:sp>
        <p:nvSpPr>
          <p:cNvPr id="11" name="TextBox 10"/>
          <p:cNvSpPr txBox="1"/>
          <p:nvPr/>
        </p:nvSpPr>
        <p:spPr>
          <a:xfrm>
            <a:off x="595052" y="3489900"/>
            <a:ext cx="5544616" cy="1569660"/>
          </a:xfrm>
          <a:prstGeom prst="rect">
            <a:avLst/>
          </a:prstGeom>
          <a:noFill/>
        </p:spPr>
        <p:txBody>
          <a:bodyPr wrap="square" rtlCol="0">
            <a:spAutoFit/>
          </a:bodyPr>
          <a:lstStyle/>
          <a:p>
            <a:pPr algn="ctr"/>
            <a:r>
              <a:rPr lang="en-GB" sz="3200" dirty="0" smtClean="0"/>
              <a:t>Can you spell the word every?</a:t>
            </a:r>
          </a:p>
          <a:p>
            <a:pPr algn="ctr"/>
            <a:endParaRPr lang="en-GB" sz="3200" dirty="0" smtClean="0"/>
          </a:p>
          <a:p>
            <a:pPr algn="ctr"/>
            <a:r>
              <a:rPr lang="en-GB" sz="3200" dirty="0"/>
              <a:t>e</a:t>
            </a:r>
            <a:r>
              <a:rPr lang="en-GB" sz="3200" dirty="0" smtClean="0"/>
              <a:t>-v-e-r-y</a:t>
            </a:r>
            <a:endParaRPr lang="en-GB" sz="3200" dirty="0"/>
          </a:p>
        </p:txBody>
      </p:sp>
      <p:sp>
        <p:nvSpPr>
          <p:cNvPr id="12" name="TextBox 11"/>
          <p:cNvSpPr txBox="1"/>
          <p:nvPr/>
        </p:nvSpPr>
        <p:spPr>
          <a:xfrm>
            <a:off x="595052" y="6393160"/>
            <a:ext cx="5544616" cy="1569660"/>
          </a:xfrm>
          <a:prstGeom prst="rect">
            <a:avLst/>
          </a:prstGeom>
          <a:noFill/>
        </p:spPr>
        <p:txBody>
          <a:bodyPr wrap="square" rtlCol="0">
            <a:spAutoFit/>
          </a:bodyPr>
          <a:lstStyle/>
          <a:p>
            <a:pPr algn="ctr"/>
            <a:r>
              <a:rPr lang="en-GB" sz="3200" dirty="0" smtClean="0"/>
              <a:t>Can you spell the word hour?</a:t>
            </a:r>
          </a:p>
          <a:p>
            <a:pPr algn="ctr"/>
            <a:endParaRPr lang="en-GB" sz="3200" dirty="0" smtClean="0"/>
          </a:p>
          <a:p>
            <a:pPr algn="ctr"/>
            <a:r>
              <a:rPr lang="en-GB" sz="3200" dirty="0"/>
              <a:t>h</a:t>
            </a:r>
            <a:r>
              <a:rPr lang="en-GB" sz="3200" dirty="0" smtClean="0"/>
              <a:t>-o-u-r</a:t>
            </a:r>
          </a:p>
        </p:txBody>
      </p:sp>
    </p:spTree>
    <p:extLst>
      <p:ext uri="{BB962C8B-B14F-4D97-AF65-F5344CB8AC3E}">
        <p14:creationId xmlns:p14="http://schemas.microsoft.com/office/powerpoint/2010/main" val="121660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2554545"/>
          </a:xfrm>
          <a:prstGeom prst="rect">
            <a:avLst/>
          </a:prstGeom>
          <a:noFill/>
        </p:spPr>
        <p:txBody>
          <a:bodyPr wrap="square" rtlCol="0">
            <a:spAutoFit/>
          </a:bodyPr>
          <a:lstStyle/>
          <a:p>
            <a:pPr algn="ctr"/>
            <a:r>
              <a:rPr lang="en-GB" sz="3200" dirty="0" smtClean="0"/>
              <a:t>Can you spell the word climb?</a:t>
            </a:r>
          </a:p>
          <a:p>
            <a:pPr algn="ctr"/>
            <a:endParaRPr lang="en-GB" sz="3200" dirty="0"/>
          </a:p>
          <a:p>
            <a:pPr algn="ctr"/>
            <a:r>
              <a:rPr lang="en-GB" sz="3200" dirty="0"/>
              <a:t>c</a:t>
            </a:r>
            <a:r>
              <a:rPr lang="en-GB" sz="3200" dirty="0" smtClean="0"/>
              <a:t>-l-</a:t>
            </a:r>
            <a:r>
              <a:rPr lang="en-GB" sz="3200" dirty="0" err="1" smtClean="0"/>
              <a:t>i</a:t>
            </a:r>
            <a:r>
              <a:rPr lang="en-GB" sz="3200" dirty="0" smtClean="0"/>
              <a:t>-m-b</a:t>
            </a:r>
          </a:p>
          <a:p>
            <a:pPr algn="ctr"/>
            <a:endParaRPr lang="en-GB" sz="3200" dirty="0" smtClean="0"/>
          </a:p>
          <a:p>
            <a:pPr algn="ctr"/>
            <a:endParaRPr lang="en-GB" sz="3200" dirty="0"/>
          </a:p>
        </p:txBody>
      </p:sp>
      <p:sp>
        <p:nvSpPr>
          <p:cNvPr id="11" name="TextBox 10"/>
          <p:cNvSpPr txBox="1"/>
          <p:nvPr/>
        </p:nvSpPr>
        <p:spPr>
          <a:xfrm>
            <a:off x="595052" y="3489900"/>
            <a:ext cx="5544616" cy="2062103"/>
          </a:xfrm>
          <a:prstGeom prst="rect">
            <a:avLst/>
          </a:prstGeom>
          <a:noFill/>
        </p:spPr>
        <p:txBody>
          <a:bodyPr wrap="square" rtlCol="0">
            <a:spAutoFit/>
          </a:bodyPr>
          <a:lstStyle/>
          <a:p>
            <a:pPr algn="ctr"/>
            <a:r>
              <a:rPr lang="en-GB" sz="3200" dirty="0" smtClean="0"/>
              <a:t>Can you spell the word because?</a:t>
            </a:r>
          </a:p>
          <a:p>
            <a:pPr algn="ctr"/>
            <a:endParaRPr lang="en-GB" sz="3200" dirty="0" smtClean="0"/>
          </a:p>
          <a:p>
            <a:pPr algn="ctr"/>
            <a:r>
              <a:rPr lang="en-GB" sz="3200" dirty="0" smtClean="0"/>
              <a:t>b-e-c-a-u-s-e</a:t>
            </a:r>
          </a:p>
        </p:txBody>
      </p:sp>
      <p:sp>
        <p:nvSpPr>
          <p:cNvPr id="12" name="TextBox 11"/>
          <p:cNvSpPr txBox="1"/>
          <p:nvPr/>
        </p:nvSpPr>
        <p:spPr>
          <a:xfrm>
            <a:off x="595052" y="6393160"/>
            <a:ext cx="5544616" cy="1569660"/>
          </a:xfrm>
          <a:prstGeom prst="rect">
            <a:avLst/>
          </a:prstGeom>
          <a:noFill/>
        </p:spPr>
        <p:txBody>
          <a:bodyPr wrap="square" rtlCol="0">
            <a:spAutoFit/>
          </a:bodyPr>
          <a:lstStyle/>
          <a:p>
            <a:pPr algn="ctr"/>
            <a:r>
              <a:rPr lang="en-GB" sz="3200" dirty="0" smtClean="0"/>
              <a:t>Can you spell the word people?</a:t>
            </a:r>
          </a:p>
          <a:p>
            <a:pPr algn="ctr"/>
            <a:endParaRPr lang="en-GB" sz="3200" dirty="0" smtClean="0"/>
          </a:p>
          <a:p>
            <a:pPr algn="ctr"/>
            <a:r>
              <a:rPr lang="en-GB" sz="3200" dirty="0" smtClean="0"/>
              <a:t>p-e-o-p-l-e</a:t>
            </a:r>
          </a:p>
        </p:txBody>
      </p:sp>
    </p:spTree>
    <p:extLst>
      <p:ext uri="{BB962C8B-B14F-4D97-AF65-F5344CB8AC3E}">
        <p14:creationId xmlns:p14="http://schemas.microsoft.com/office/powerpoint/2010/main" val="1176475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2062103"/>
          </a:xfrm>
          <a:prstGeom prst="rect">
            <a:avLst/>
          </a:prstGeom>
          <a:noFill/>
        </p:spPr>
        <p:txBody>
          <a:bodyPr wrap="square" rtlCol="0">
            <a:spAutoFit/>
          </a:bodyPr>
          <a:lstStyle/>
          <a:p>
            <a:pPr algn="ctr"/>
            <a:r>
              <a:rPr lang="en-GB" sz="3200" dirty="0" smtClean="0"/>
              <a:t>Can you spell the word water?</a:t>
            </a:r>
          </a:p>
          <a:p>
            <a:pPr algn="ctr"/>
            <a:endParaRPr lang="en-GB" sz="3200" dirty="0"/>
          </a:p>
          <a:p>
            <a:pPr algn="ctr"/>
            <a:r>
              <a:rPr lang="en-GB" sz="3200" dirty="0"/>
              <a:t>w</a:t>
            </a:r>
            <a:r>
              <a:rPr lang="en-GB" sz="3200" dirty="0" smtClean="0"/>
              <a:t>-a-t-e-r</a:t>
            </a:r>
          </a:p>
          <a:p>
            <a:pPr algn="ctr"/>
            <a:endParaRPr lang="en-GB" sz="3200" dirty="0"/>
          </a:p>
        </p:txBody>
      </p:sp>
      <p:sp>
        <p:nvSpPr>
          <p:cNvPr id="11" name="TextBox 10"/>
          <p:cNvSpPr txBox="1"/>
          <p:nvPr/>
        </p:nvSpPr>
        <p:spPr>
          <a:xfrm>
            <a:off x="595052" y="3489900"/>
            <a:ext cx="5544616" cy="1569660"/>
          </a:xfrm>
          <a:prstGeom prst="rect">
            <a:avLst/>
          </a:prstGeom>
          <a:noFill/>
        </p:spPr>
        <p:txBody>
          <a:bodyPr wrap="square" rtlCol="0">
            <a:spAutoFit/>
          </a:bodyPr>
          <a:lstStyle/>
          <a:p>
            <a:pPr algn="ctr"/>
            <a:r>
              <a:rPr lang="en-GB" sz="3200" dirty="0" smtClean="0"/>
              <a:t>Can you spell the word only?</a:t>
            </a:r>
          </a:p>
          <a:p>
            <a:pPr algn="ctr"/>
            <a:endParaRPr lang="en-GB" sz="3200" dirty="0" smtClean="0"/>
          </a:p>
          <a:p>
            <a:pPr algn="ctr"/>
            <a:r>
              <a:rPr lang="en-GB" sz="3200" dirty="0"/>
              <a:t>o</a:t>
            </a:r>
            <a:r>
              <a:rPr lang="en-GB" sz="3200" dirty="0" smtClean="0"/>
              <a:t>-n-l-y</a:t>
            </a:r>
          </a:p>
        </p:txBody>
      </p:sp>
      <p:sp>
        <p:nvSpPr>
          <p:cNvPr id="12" name="TextBox 11"/>
          <p:cNvSpPr txBox="1"/>
          <p:nvPr/>
        </p:nvSpPr>
        <p:spPr>
          <a:xfrm>
            <a:off x="595052" y="6393160"/>
            <a:ext cx="5544616" cy="1569660"/>
          </a:xfrm>
          <a:prstGeom prst="rect">
            <a:avLst/>
          </a:prstGeom>
          <a:noFill/>
        </p:spPr>
        <p:txBody>
          <a:bodyPr wrap="square" rtlCol="0">
            <a:spAutoFit/>
          </a:bodyPr>
          <a:lstStyle/>
          <a:p>
            <a:pPr algn="ctr"/>
            <a:r>
              <a:rPr lang="en-GB" sz="3200" dirty="0" smtClean="0"/>
              <a:t>Can you spell the word great?</a:t>
            </a:r>
          </a:p>
          <a:p>
            <a:pPr algn="ctr"/>
            <a:endParaRPr lang="en-GB" sz="3200" dirty="0" smtClean="0"/>
          </a:p>
          <a:p>
            <a:pPr algn="ctr"/>
            <a:r>
              <a:rPr lang="en-GB" sz="3200" dirty="0" smtClean="0"/>
              <a:t>g-r-e-a-t</a:t>
            </a:r>
          </a:p>
        </p:txBody>
      </p:sp>
    </p:spTree>
    <p:extLst>
      <p:ext uri="{BB962C8B-B14F-4D97-AF65-F5344CB8AC3E}">
        <p14:creationId xmlns:p14="http://schemas.microsoft.com/office/powerpoint/2010/main" val="371892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2062103"/>
          </a:xfrm>
          <a:prstGeom prst="rect">
            <a:avLst/>
          </a:prstGeom>
          <a:noFill/>
        </p:spPr>
        <p:txBody>
          <a:bodyPr wrap="square" rtlCol="0">
            <a:spAutoFit/>
          </a:bodyPr>
          <a:lstStyle/>
          <a:p>
            <a:pPr algn="ctr"/>
            <a:r>
              <a:rPr lang="en-GB" sz="3200" dirty="0" smtClean="0"/>
              <a:t>Can you spell the word Christmas?</a:t>
            </a:r>
          </a:p>
          <a:p>
            <a:pPr algn="ctr"/>
            <a:endParaRPr lang="en-GB" sz="3200" dirty="0"/>
          </a:p>
          <a:p>
            <a:pPr algn="ctr"/>
            <a:r>
              <a:rPr lang="en-GB" sz="3200" dirty="0" smtClean="0"/>
              <a:t>c-h-r-</a:t>
            </a:r>
            <a:r>
              <a:rPr lang="en-GB" sz="3200" dirty="0" err="1" smtClean="0"/>
              <a:t>i</a:t>
            </a:r>
            <a:r>
              <a:rPr lang="en-GB" sz="3200" dirty="0" smtClean="0"/>
              <a:t>-s-t-m-a-s</a:t>
            </a:r>
            <a:endParaRPr lang="en-GB" sz="3200" dirty="0"/>
          </a:p>
        </p:txBody>
      </p:sp>
      <p:sp>
        <p:nvSpPr>
          <p:cNvPr id="11" name="TextBox 10"/>
          <p:cNvSpPr txBox="1"/>
          <p:nvPr/>
        </p:nvSpPr>
        <p:spPr>
          <a:xfrm>
            <a:off x="595052" y="3489900"/>
            <a:ext cx="5544616" cy="2062103"/>
          </a:xfrm>
          <a:prstGeom prst="rect">
            <a:avLst/>
          </a:prstGeom>
          <a:noFill/>
        </p:spPr>
        <p:txBody>
          <a:bodyPr wrap="square" rtlCol="0">
            <a:spAutoFit/>
          </a:bodyPr>
          <a:lstStyle/>
          <a:p>
            <a:pPr algn="ctr"/>
            <a:r>
              <a:rPr lang="en-GB" sz="3200" dirty="0" smtClean="0"/>
              <a:t>Can you spell the word improve?</a:t>
            </a:r>
          </a:p>
          <a:p>
            <a:pPr algn="ctr"/>
            <a:endParaRPr lang="en-GB" sz="3200" dirty="0" smtClean="0"/>
          </a:p>
          <a:p>
            <a:pPr algn="ctr"/>
            <a:r>
              <a:rPr lang="en-GB" sz="3200" dirty="0" err="1" smtClean="0"/>
              <a:t>i</a:t>
            </a:r>
            <a:r>
              <a:rPr lang="en-GB" sz="3200" dirty="0" smtClean="0"/>
              <a:t>-m-p-r-o-v-e</a:t>
            </a:r>
          </a:p>
        </p:txBody>
      </p:sp>
      <p:sp>
        <p:nvSpPr>
          <p:cNvPr id="12" name="TextBox 11"/>
          <p:cNvSpPr txBox="1"/>
          <p:nvPr/>
        </p:nvSpPr>
        <p:spPr>
          <a:xfrm>
            <a:off x="595052" y="6393160"/>
            <a:ext cx="5544616" cy="1569660"/>
          </a:xfrm>
          <a:prstGeom prst="rect">
            <a:avLst/>
          </a:prstGeom>
          <a:noFill/>
        </p:spPr>
        <p:txBody>
          <a:bodyPr wrap="square" rtlCol="0">
            <a:spAutoFit/>
          </a:bodyPr>
          <a:lstStyle/>
          <a:p>
            <a:pPr algn="ctr"/>
            <a:r>
              <a:rPr lang="en-GB" sz="3200" dirty="0" smtClean="0"/>
              <a:t>Can you spell the word dress?</a:t>
            </a:r>
          </a:p>
          <a:p>
            <a:pPr algn="ctr"/>
            <a:endParaRPr lang="en-GB" sz="3200" dirty="0"/>
          </a:p>
          <a:p>
            <a:pPr algn="ctr"/>
            <a:r>
              <a:rPr lang="en-GB" sz="3200" dirty="0"/>
              <a:t>d</a:t>
            </a:r>
            <a:r>
              <a:rPr lang="en-GB" sz="3200" dirty="0" smtClean="0"/>
              <a:t>-r-e-s-s</a:t>
            </a:r>
          </a:p>
        </p:txBody>
      </p:sp>
    </p:spTree>
    <p:extLst>
      <p:ext uri="{BB962C8B-B14F-4D97-AF65-F5344CB8AC3E}">
        <p14:creationId xmlns:p14="http://schemas.microsoft.com/office/powerpoint/2010/main" val="675514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620688" y="2095341"/>
            <a:ext cx="5544616" cy="584775"/>
          </a:xfrm>
          <a:prstGeom prst="rect">
            <a:avLst/>
          </a:prstGeom>
          <a:noFill/>
        </p:spPr>
        <p:txBody>
          <a:bodyPr wrap="square" rtlCol="0">
            <a:spAutoFit/>
          </a:bodyPr>
          <a:lstStyle/>
          <a:p>
            <a:pPr algn="ctr"/>
            <a:r>
              <a:rPr lang="en-GB" sz="3200" dirty="0" smtClean="0"/>
              <a:t>“Write it down” cards </a:t>
            </a:r>
            <a:endParaRPr lang="en-GB" sz="3200" dirty="0"/>
          </a:p>
        </p:txBody>
      </p:sp>
      <p:sp>
        <p:nvSpPr>
          <p:cNvPr id="8" name="Rectangle 7"/>
          <p:cNvSpPr/>
          <p:nvPr/>
        </p:nvSpPr>
        <p:spPr>
          <a:xfrm>
            <a:off x="372760" y="329681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20688" y="3512840"/>
            <a:ext cx="5544616" cy="2062103"/>
          </a:xfrm>
          <a:prstGeom prst="rect">
            <a:avLst/>
          </a:prstGeom>
          <a:noFill/>
        </p:spPr>
        <p:txBody>
          <a:bodyPr wrap="square" rtlCol="0">
            <a:spAutoFit/>
          </a:bodyPr>
          <a:lstStyle/>
          <a:p>
            <a:pPr algn="ctr"/>
            <a:r>
              <a:rPr lang="en-GB" sz="3200" dirty="0" smtClean="0"/>
              <a:t>Can you spell the word favourite?</a:t>
            </a:r>
          </a:p>
          <a:p>
            <a:pPr algn="ctr"/>
            <a:endParaRPr lang="en-GB" sz="3200" dirty="0"/>
          </a:p>
          <a:p>
            <a:pPr algn="ctr"/>
            <a:r>
              <a:rPr lang="en-GB" sz="3200" dirty="0"/>
              <a:t>f</a:t>
            </a:r>
            <a:r>
              <a:rPr lang="en-GB" sz="3200" dirty="0" smtClean="0"/>
              <a:t>-</a:t>
            </a:r>
            <a:r>
              <a:rPr lang="en-GB" sz="3200" dirty="0" err="1" smtClean="0"/>
              <a:t>a-v</a:t>
            </a:r>
            <a:r>
              <a:rPr lang="en-GB" sz="3200" dirty="0" smtClean="0"/>
              <a:t>-o-u-r-</a:t>
            </a:r>
            <a:r>
              <a:rPr lang="en-GB" sz="3200" dirty="0" err="1" smtClean="0"/>
              <a:t>i</a:t>
            </a:r>
            <a:r>
              <a:rPr lang="en-GB" sz="3200" dirty="0" smtClean="0"/>
              <a:t>-t-e</a:t>
            </a:r>
            <a:endParaRPr lang="en-GB" sz="3200" dirty="0"/>
          </a:p>
        </p:txBody>
      </p:sp>
      <p:sp>
        <p:nvSpPr>
          <p:cNvPr id="11" name="TextBox 10"/>
          <p:cNvSpPr txBox="1"/>
          <p:nvPr/>
        </p:nvSpPr>
        <p:spPr>
          <a:xfrm>
            <a:off x="595052" y="6465168"/>
            <a:ext cx="5544616" cy="1569660"/>
          </a:xfrm>
          <a:prstGeom prst="rect">
            <a:avLst/>
          </a:prstGeom>
          <a:noFill/>
        </p:spPr>
        <p:txBody>
          <a:bodyPr wrap="square" rtlCol="0">
            <a:spAutoFit/>
          </a:bodyPr>
          <a:lstStyle/>
          <a:p>
            <a:pPr algn="ctr"/>
            <a:r>
              <a:rPr lang="en-GB" sz="3200" dirty="0" smtClean="0"/>
              <a:t>Can you spell the word where?</a:t>
            </a:r>
          </a:p>
          <a:p>
            <a:pPr algn="ctr"/>
            <a:endParaRPr lang="en-GB" sz="3200" dirty="0"/>
          </a:p>
          <a:p>
            <a:pPr algn="ctr"/>
            <a:r>
              <a:rPr lang="en-GB" sz="3200" dirty="0" smtClean="0"/>
              <a:t>w-h-e-r-e</a:t>
            </a:r>
            <a:endParaRPr lang="en-GB" sz="3200" dirty="0"/>
          </a:p>
        </p:txBody>
      </p:sp>
      <p:pic>
        <p:nvPicPr>
          <p:cNvPr id="12" name="Picture 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08727" y="595864"/>
            <a:ext cx="1240545" cy="11990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4306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2062103"/>
          </a:xfrm>
          <a:prstGeom prst="rect">
            <a:avLst/>
          </a:prstGeom>
          <a:noFill/>
        </p:spPr>
        <p:txBody>
          <a:bodyPr wrap="square" rtlCol="0">
            <a:spAutoFit/>
          </a:bodyPr>
          <a:lstStyle/>
          <a:p>
            <a:pPr algn="ctr"/>
            <a:r>
              <a:rPr lang="en-GB" sz="3200" dirty="0" smtClean="0"/>
              <a:t>Can you spell the word were?</a:t>
            </a:r>
          </a:p>
          <a:p>
            <a:pPr algn="ctr"/>
            <a:endParaRPr lang="en-GB" sz="3200" dirty="0"/>
          </a:p>
          <a:p>
            <a:pPr algn="ctr"/>
            <a:r>
              <a:rPr lang="en-GB" sz="3200" dirty="0" smtClean="0"/>
              <a:t>w-e-r-e</a:t>
            </a:r>
          </a:p>
          <a:p>
            <a:pPr algn="ctr"/>
            <a:endParaRPr lang="en-GB" sz="3200" dirty="0"/>
          </a:p>
        </p:txBody>
      </p:sp>
      <p:sp>
        <p:nvSpPr>
          <p:cNvPr id="11" name="TextBox 10"/>
          <p:cNvSpPr txBox="1"/>
          <p:nvPr/>
        </p:nvSpPr>
        <p:spPr>
          <a:xfrm>
            <a:off x="595052" y="3489900"/>
            <a:ext cx="5544616" cy="1569660"/>
          </a:xfrm>
          <a:prstGeom prst="rect">
            <a:avLst/>
          </a:prstGeom>
          <a:noFill/>
        </p:spPr>
        <p:txBody>
          <a:bodyPr wrap="square" rtlCol="0">
            <a:spAutoFit/>
          </a:bodyPr>
          <a:lstStyle/>
          <a:p>
            <a:pPr algn="ctr"/>
            <a:r>
              <a:rPr lang="en-GB" sz="3200" dirty="0" smtClean="0"/>
              <a:t>Can you spell the word believe?</a:t>
            </a:r>
          </a:p>
          <a:p>
            <a:pPr algn="ctr"/>
            <a:endParaRPr lang="en-GB" sz="3200" dirty="0" smtClean="0"/>
          </a:p>
          <a:p>
            <a:pPr algn="ctr"/>
            <a:r>
              <a:rPr lang="en-GB" sz="3200" dirty="0" smtClean="0"/>
              <a:t>b-e-l-</a:t>
            </a:r>
            <a:r>
              <a:rPr lang="en-GB" sz="3200" dirty="0" err="1" smtClean="0"/>
              <a:t>i</a:t>
            </a:r>
            <a:r>
              <a:rPr lang="en-GB" sz="3200" dirty="0" smtClean="0"/>
              <a:t>-e-v-e</a:t>
            </a:r>
          </a:p>
        </p:txBody>
      </p:sp>
      <p:sp>
        <p:nvSpPr>
          <p:cNvPr id="12" name="TextBox 11"/>
          <p:cNvSpPr txBox="1"/>
          <p:nvPr/>
        </p:nvSpPr>
        <p:spPr>
          <a:xfrm>
            <a:off x="595052" y="6393160"/>
            <a:ext cx="5544616" cy="1569660"/>
          </a:xfrm>
          <a:prstGeom prst="rect">
            <a:avLst/>
          </a:prstGeom>
          <a:noFill/>
        </p:spPr>
        <p:txBody>
          <a:bodyPr wrap="square" rtlCol="0">
            <a:spAutoFit/>
          </a:bodyPr>
          <a:lstStyle/>
          <a:p>
            <a:pPr algn="ctr"/>
            <a:r>
              <a:rPr lang="en-GB" sz="3200" dirty="0" smtClean="0"/>
              <a:t>Can you spell the word address?</a:t>
            </a:r>
          </a:p>
          <a:p>
            <a:pPr algn="ctr"/>
            <a:endParaRPr lang="en-GB" sz="3200" dirty="0" smtClean="0"/>
          </a:p>
          <a:p>
            <a:pPr algn="ctr"/>
            <a:r>
              <a:rPr lang="en-GB" sz="3200" dirty="0" smtClean="0"/>
              <a:t>a-d-d-r-e-s-s</a:t>
            </a:r>
          </a:p>
        </p:txBody>
      </p:sp>
    </p:spTree>
    <p:extLst>
      <p:ext uri="{BB962C8B-B14F-4D97-AF65-F5344CB8AC3E}">
        <p14:creationId xmlns:p14="http://schemas.microsoft.com/office/powerpoint/2010/main" val="4124753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2062103"/>
          </a:xfrm>
          <a:prstGeom prst="rect">
            <a:avLst/>
          </a:prstGeom>
          <a:noFill/>
        </p:spPr>
        <p:txBody>
          <a:bodyPr wrap="square" rtlCol="0">
            <a:spAutoFit/>
          </a:bodyPr>
          <a:lstStyle/>
          <a:p>
            <a:pPr algn="ctr"/>
            <a:r>
              <a:rPr lang="en-GB" sz="3200" dirty="0" smtClean="0"/>
              <a:t>Can you spell the word also?</a:t>
            </a:r>
          </a:p>
          <a:p>
            <a:pPr algn="ctr"/>
            <a:endParaRPr lang="en-GB" sz="3200" dirty="0"/>
          </a:p>
          <a:p>
            <a:pPr algn="ctr"/>
            <a:r>
              <a:rPr lang="en-GB" sz="3200" dirty="0" smtClean="0"/>
              <a:t>a-l-s-o</a:t>
            </a:r>
          </a:p>
          <a:p>
            <a:pPr algn="ctr"/>
            <a:endParaRPr lang="en-GB" sz="3200" dirty="0"/>
          </a:p>
        </p:txBody>
      </p:sp>
      <p:sp>
        <p:nvSpPr>
          <p:cNvPr id="11" name="TextBox 10"/>
          <p:cNvSpPr txBox="1"/>
          <p:nvPr/>
        </p:nvSpPr>
        <p:spPr>
          <a:xfrm>
            <a:off x="595052" y="3489900"/>
            <a:ext cx="5544616" cy="1569660"/>
          </a:xfrm>
          <a:prstGeom prst="rect">
            <a:avLst/>
          </a:prstGeom>
          <a:noFill/>
        </p:spPr>
        <p:txBody>
          <a:bodyPr wrap="square" rtlCol="0">
            <a:spAutoFit/>
          </a:bodyPr>
          <a:lstStyle/>
          <a:p>
            <a:pPr algn="ctr"/>
            <a:r>
              <a:rPr lang="en-GB" sz="3200" dirty="0" smtClean="0"/>
              <a:t>Can you spell the word one?</a:t>
            </a:r>
          </a:p>
          <a:p>
            <a:pPr algn="ctr"/>
            <a:endParaRPr lang="en-GB" sz="3200" dirty="0" smtClean="0"/>
          </a:p>
          <a:p>
            <a:pPr algn="ctr"/>
            <a:r>
              <a:rPr lang="en-GB" sz="3200" dirty="0" smtClean="0"/>
              <a:t>o-n-e</a:t>
            </a:r>
            <a:endParaRPr lang="en-GB" sz="3200" dirty="0"/>
          </a:p>
        </p:txBody>
      </p:sp>
      <p:sp>
        <p:nvSpPr>
          <p:cNvPr id="12" name="TextBox 11"/>
          <p:cNvSpPr txBox="1"/>
          <p:nvPr/>
        </p:nvSpPr>
        <p:spPr>
          <a:xfrm>
            <a:off x="595052" y="6393160"/>
            <a:ext cx="5544616" cy="1569660"/>
          </a:xfrm>
          <a:prstGeom prst="rect">
            <a:avLst/>
          </a:prstGeom>
          <a:noFill/>
        </p:spPr>
        <p:txBody>
          <a:bodyPr wrap="square" rtlCol="0">
            <a:spAutoFit/>
          </a:bodyPr>
          <a:lstStyle/>
          <a:p>
            <a:pPr algn="ctr"/>
            <a:r>
              <a:rPr lang="en-GB" sz="3200" dirty="0" smtClean="0"/>
              <a:t>Can you spell the word  school?</a:t>
            </a:r>
          </a:p>
          <a:p>
            <a:pPr algn="ctr"/>
            <a:endParaRPr lang="en-GB" sz="3200" dirty="0"/>
          </a:p>
          <a:p>
            <a:pPr algn="ctr"/>
            <a:r>
              <a:rPr lang="en-GB" sz="3200" dirty="0" smtClean="0"/>
              <a:t>s-c-h-o-o-l</a:t>
            </a:r>
          </a:p>
        </p:txBody>
      </p:sp>
    </p:spTree>
    <p:extLst>
      <p:ext uri="{BB962C8B-B14F-4D97-AF65-F5344CB8AC3E}">
        <p14:creationId xmlns:p14="http://schemas.microsoft.com/office/powerpoint/2010/main" val="1281583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2062103"/>
          </a:xfrm>
          <a:prstGeom prst="rect">
            <a:avLst/>
          </a:prstGeom>
          <a:noFill/>
        </p:spPr>
        <p:txBody>
          <a:bodyPr wrap="square" rtlCol="0">
            <a:spAutoFit/>
          </a:bodyPr>
          <a:lstStyle/>
          <a:p>
            <a:pPr algn="ctr"/>
            <a:r>
              <a:rPr lang="en-GB" sz="3200" dirty="0" smtClean="0"/>
              <a:t>Can you spell the word half?</a:t>
            </a:r>
          </a:p>
          <a:p>
            <a:pPr algn="ctr"/>
            <a:endParaRPr lang="en-GB" sz="3200" dirty="0"/>
          </a:p>
          <a:p>
            <a:pPr algn="ctr"/>
            <a:r>
              <a:rPr lang="en-GB" sz="3200" dirty="0" smtClean="0"/>
              <a:t>h-a-l-f</a:t>
            </a:r>
          </a:p>
          <a:p>
            <a:pPr algn="ctr"/>
            <a:endParaRPr lang="en-GB" sz="3200" dirty="0"/>
          </a:p>
        </p:txBody>
      </p:sp>
      <p:sp>
        <p:nvSpPr>
          <p:cNvPr id="11" name="TextBox 10"/>
          <p:cNvSpPr txBox="1"/>
          <p:nvPr/>
        </p:nvSpPr>
        <p:spPr>
          <a:xfrm>
            <a:off x="595052" y="3489900"/>
            <a:ext cx="5544616" cy="2062103"/>
          </a:xfrm>
          <a:prstGeom prst="rect">
            <a:avLst/>
          </a:prstGeom>
          <a:noFill/>
        </p:spPr>
        <p:txBody>
          <a:bodyPr wrap="square" rtlCol="0">
            <a:spAutoFit/>
          </a:bodyPr>
          <a:lstStyle/>
          <a:p>
            <a:pPr algn="ctr"/>
            <a:r>
              <a:rPr lang="en-GB" sz="3200" dirty="0" smtClean="0"/>
              <a:t>Can you spell the word thought?</a:t>
            </a:r>
          </a:p>
          <a:p>
            <a:pPr algn="ctr"/>
            <a:endParaRPr lang="en-GB" sz="3200" dirty="0"/>
          </a:p>
          <a:p>
            <a:pPr algn="ctr"/>
            <a:r>
              <a:rPr lang="en-GB" sz="3200" dirty="0" smtClean="0"/>
              <a:t>t-h-o-u-g-h-t</a:t>
            </a:r>
          </a:p>
        </p:txBody>
      </p:sp>
      <p:sp>
        <p:nvSpPr>
          <p:cNvPr id="12" name="TextBox 11"/>
          <p:cNvSpPr txBox="1"/>
          <p:nvPr/>
        </p:nvSpPr>
        <p:spPr>
          <a:xfrm>
            <a:off x="595052" y="6393160"/>
            <a:ext cx="5544616" cy="2062103"/>
          </a:xfrm>
          <a:prstGeom prst="rect">
            <a:avLst/>
          </a:prstGeom>
          <a:noFill/>
        </p:spPr>
        <p:txBody>
          <a:bodyPr wrap="square" rtlCol="0">
            <a:spAutoFit/>
          </a:bodyPr>
          <a:lstStyle/>
          <a:p>
            <a:pPr algn="ctr"/>
            <a:r>
              <a:rPr lang="en-GB" sz="3200" dirty="0" smtClean="0"/>
              <a:t>Can you spell the word special?</a:t>
            </a:r>
          </a:p>
          <a:p>
            <a:pPr algn="ctr"/>
            <a:endParaRPr lang="en-GB" sz="3200" dirty="0"/>
          </a:p>
          <a:p>
            <a:pPr algn="ctr"/>
            <a:r>
              <a:rPr lang="en-GB" sz="3200" dirty="0" smtClean="0"/>
              <a:t>s-p-e-c-</a:t>
            </a:r>
            <a:r>
              <a:rPr lang="en-GB" sz="3200" dirty="0" err="1" smtClean="0"/>
              <a:t>i</a:t>
            </a:r>
            <a:r>
              <a:rPr lang="en-GB" sz="3200" dirty="0" smtClean="0"/>
              <a:t>-a-l</a:t>
            </a:r>
          </a:p>
          <a:p>
            <a:pPr algn="ctr"/>
            <a:endParaRPr lang="en-GB" sz="3200" dirty="0" smtClean="0"/>
          </a:p>
        </p:txBody>
      </p:sp>
    </p:spTree>
    <p:extLst>
      <p:ext uri="{BB962C8B-B14F-4D97-AF65-F5344CB8AC3E}">
        <p14:creationId xmlns:p14="http://schemas.microsoft.com/office/powerpoint/2010/main" val="3884311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4664" y="272480"/>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72760" y="329681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t>
            </a:r>
          </a:p>
        </p:txBody>
      </p:sp>
      <p:sp>
        <p:nvSpPr>
          <p:cNvPr id="9" name="Rectangle 8"/>
          <p:cNvSpPr/>
          <p:nvPr/>
        </p:nvSpPr>
        <p:spPr>
          <a:xfrm>
            <a:off x="343024" y="6177136"/>
            <a:ext cx="6048672" cy="2448272"/>
          </a:xfrm>
          <a:prstGeom prst="rect">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56692" y="560512"/>
            <a:ext cx="5544616" cy="2062103"/>
          </a:xfrm>
          <a:prstGeom prst="rect">
            <a:avLst/>
          </a:prstGeom>
          <a:noFill/>
        </p:spPr>
        <p:txBody>
          <a:bodyPr wrap="square" rtlCol="0">
            <a:spAutoFit/>
          </a:bodyPr>
          <a:lstStyle/>
          <a:p>
            <a:pPr algn="ctr"/>
            <a:r>
              <a:rPr lang="en-GB" sz="3200" dirty="0" smtClean="0"/>
              <a:t>Can you spell the word whole?</a:t>
            </a:r>
          </a:p>
          <a:p>
            <a:pPr algn="ctr"/>
            <a:endParaRPr lang="en-GB" sz="3200" dirty="0" smtClean="0"/>
          </a:p>
          <a:p>
            <a:pPr algn="ctr"/>
            <a:r>
              <a:rPr lang="en-GB" sz="3200" dirty="0" smtClean="0"/>
              <a:t>w-h-o-l-e</a:t>
            </a:r>
            <a:endParaRPr lang="en-GB" sz="3200" dirty="0"/>
          </a:p>
          <a:p>
            <a:pPr algn="ctr"/>
            <a:endParaRPr lang="en-GB" sz="3200" dirty="0" smtClean="0"/>
          </a:p>
        </p:txBody>
      </p:sp>
      <p:sp>
        <p:nvSpPr>
          <p:cNvPr id="11" name="TextBox 10"/>
          <p:cNvSpPr txBox="1"/>
          <p:nvPr/>
        </p:nvSpPr>
        <p:spPr>
          <a:xfrm>
            <a:off x="595052" y="3489900"/>
            <a:ext cx="5544616" cy="1569660"/>
          </a:xfrm>
          <a:prstGeom prst="rect">
            <a:avLst/>
          </a:prstGeom>
          <a:noFill/>
        </p:spPr>
        <p:txBody>
          <a:bodyPr wrap="square" rtlCol="0">
            <a:spAutoFit/>
          </a:bodyPr>
          <a:lstStyle/>
          <a:p>
            <a:pPr algn="ctr"/>
            <a:r>
              <a:rPr lang="en-GB" sz="3200" dirty="0" smtClean="0"/>
              <a:t>Can you spell the word eye?</a:t>
            </a:r>
          </a:p>
          <a:p>
            <a:pPr algn="ctr"/>
            <a:endParaRPr lang="en-GB" sz="3200" dirty="0"/>
          </a:p>
          <a:p>
            <a:pPr algn="ctr"/>
            <a:r>
              <a:rPr lang="en-GB" sz="3200" dirty="0" smtClean="0"/>
              <a:t>e-y-e</a:t>
            </a:r>
            <a:endParaRPr lang="en-GB" sz="3200" dirty="0"/>
          </a:p>
        </p:txBody>
      </p:sp>
      <p:sp>
        <p:nvSpPr>
          <p:cNvPr id="12" name="TextBox 11"/>
          <p:cNvSpPr txBox="1"/>
          <p:nvPr/>
        </p:nvSpPr>
        <p:spPr>
          <a:xfrm>
            <a:off x="595052" y="6393160"/>
            <a:ext cx="5544616" cy="1569660"/>
          </a:xfrm>
          <a:prstGeom prst="rect">
            <a:avLst/>
          </a:prstGeom>
          <a:noFill/>
        </p:spPr>
        <p:txBody>
          <a:bodyPr wrap="square" rtlCol="0">
            <a:spAutoFit/>
          </a:bodyPr>
          <a:lstStyle/>
          <a:p>
            <a:pPr algn="ctr"/>
            <a:r>
              <a:rPr lang="en-GB" sz="3200" dirty="0" smtClean="0"/>
              <a:t>Can you spell the word father?</a:t>
            </a:r>
          </a:p>
          <a:p>
            <a:pPr algn="ctr"/>
            <a:endParaRPr lang="en-GB" sz="3200" dirty="0"/>
          </a:p>
          <a:p>
            <a:pPr algn="ctr"/>
            <a:r>
              <a:rPr lang="en-GB" sz="3200" dirty="0"/>
              <a:t>f</a:t>
            </a:r>
            <a:r>
              <a:rPr lang="en-GB" sz="3200" dirty="0" smtClean="0"/>
              <a:t>-a-t-h-e-r</a:t>
            </a:r>
          </a:p>
        </p:txBody>
      </p:sp>
    </p:spTree>
    <p:extLst>
      <p:ext uri="{BB962C8B-B14F-4D97-AF65-F5344CB8AC3E}">
        <p14:creationId xmlns:p14="http://schemas.microsoft.com/office/powerpoint/2010/main" val="17609541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TotalTime>
  <Words>452</Words>
  <Application>Microsoft Office PowerPoint</Application>
  <PresentationFormat>A4 Paper (210x297 mm)</PresentationFormat>
  <Paragraphs>113</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Topaz Lee</dc:creator>
  <cp:lastModifiedBy>Jessica Kendall</cp:lastModifiedBy>
  <cp:revision>8</cp:revision>
  <dcterms:created xsi:type="dcterms:W3CDTF">2017-07-25T14:16:23Z</dcterms:created>
  <dcterms:modified xsi:type="dcterms:W3CDTF">2020-06-14T18:10:07Z</dcterms:modified>
</cp:coreProperties>
</file>