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64" r:id="rId2"/>
    <p:sldId id="257" r:id="rId3"/>
    <p:sldId id="258" r:id="rId4"/>
    <p:sldId id="259" r:id="rId5"/>
    <p:sldId id="263" r:id="rId6"/>
    <p:sldId id="262" r:id="rId7"/>
    <p:sldId id="265" r:id="rId8"/>
    <p:sldId id="260" r:id="rId9"/>
    <p:sldId id="261" r:id="rId10"/>
  </p:sldIdLst>
  <p:sldSz cx="9144000" cy="6858000" type="screen4x3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F6D6705B-3CAF-4F9D-8221-1952A6F0ABFB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1698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4B8394C3-3978-42D8-BFD0-9DD1B938A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941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3A997DA2-8DCF-4BC3-8CC3-89DF25B9AB25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06" tIns="48303" rIns="96606" bIns="48303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758889"/>
            <a:ext cx="5510530" cy="4508421"/>
          </a:xfrm>
          <a:prstGeom prst="rect">
            <a:avLst/>
          </a:prstGeom>
        </p:spPr>
        <p:txBody>
          <a:bodyPr vert="horz" lIns="96606" tIns="48303" rIns="96606" bIns="48303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6038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8" y="9516038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C7650E9F-47A8-4E9E-8EDB-D5A42CED33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2030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50E9F-47A8-4E9E-8EDB-D5A42CED333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7981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A5E1-1B14-4840-9CD5-ED81929FC5CE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BA189-0C1E-4008-860C-569F16179F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555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A5E1-1B14-4840-9CD5-ED81929FC5CE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BA189-0C1E-4008-860C-569F16179F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785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A5E1-1B14-4840-9CD5-ED81929FC5CE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BA189-0C1E-4008-860C-569F16179F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320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A5E1-1B14-4840-9CD5-ED81929FC5CE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BA189-0C1E-4008-860C-569F16179F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895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A5E1-1B14-4840-9CD5-ED81929FC5CE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BA189-0C1E-4008-860C-569F16179F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644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A5E1-1B14-4840-9CD5-ED81929FC5CE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BA189-0C1E-4008-860C-569F16179F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978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A5E1-1B14-4840-9CD5-ED81929FC5CE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BA189-0C1E-4008-860C-569F16179F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348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A5E1-1B14-4840-9CD5-ED81929FC5CE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BA189-0C1E-4008-860C-569F16179F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121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A5E1-1B14-4840-9CD5-ED81929FC5CE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BA189-0C1E-4008-860C-569F16179F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504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A5E1-1B14-4840-9CD5-ED81929FC5CE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BA189-0C1E-4008-860C-569F16179F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961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A5E1-1B14-4840-9CD5-ED81929FC5CE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BA189-0C1E-4008-860C-569F16179F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137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6A5E1-1B14-4840-9CD5-ED81929FC5CE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ABA189-0C1E-4008-860C-569F16179F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387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The mystery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</a:rPr>
              <a:t>If Germany had 824 fighter planes while Britain had only 600, and if Germany was training 800 new pilots a month and Britain only 200, why then did Germany lose the Battle of Britain?</a:t>
            </a:r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</a:rPr>
              <a:t>When it took just 5 minutes for German planes to cross the channel but 15 minutes for British planes to take off and engage in battle once they had been spotted.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3237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attle of Britai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431" b="28675"/>
          <a:stretch/>
        </p:blipFill>
        <p:spPr bwMode="auto">
          <a:xfrm>
            <a:off x="611560" y="620688"/>
            <a:ext cx="8136904" cy="5775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848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attle of Britai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795"/>
          <a:stretch/>
        </p:blipFill>
        <p:spPr bwMode="auto">
          <a:xfrm>
            <a:off x="-4762" y="2348880"/>
            <a:ext cx="9144000" cy="2210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767038" y="908720"/>
            <a:ext cx="3600400" cy="1200329"/>
          </a:xfrm>
          <a:prstGeom prst="rect">
            <a:avLst/>
          </a:prstGeom>
          <a:solidFill>
            <a:srgbClr val="FF000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Gill Sans MT" panose="020B0502020104020203" pitchFamily="34" charset="0"/>
              </a:rPr>
              <a:t>Clue1</a:t>
            </a:r>
          </a:p>
          <a:p>
            <a:pPr algn="ctr"/>
            <a:r>
              <a:rPr lang="en-GB" sz="3600" dirty="0">
                <a:latin typeface="Gill Sans MT" panose="020B0502020104020203" pitchFamily="34" charset="0"/>
              </a:rPr>
              <a:t>The losses</a:t>
            </a:r>
          </a:p>
        </p:txBody>
      </p:sp>
    </p:spTree>
    <p:extLst>
      <p:ext uri="{BB962C8B-B14F-4D97-AF65-F5344CB8AC3E}">
        <p14:creationId xmlns:p14="http://schemas.microsoft.com/office/powerpoint/2010/main" val="28818182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n image of A CH (Chain Home) Radar Station on the East Coast by William Thomas Rawlins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88640"/>
            <a:ext cx="2604578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114226" y="4581128"/>
            <a:ext cx="7488832" cy="1938992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chemeClr val="bg1">
                    <a:lumMod val="95000"/>
                  </a:schemeClr>
                </a:solidFill>
                <a:latin typeface="Gill Sans MT" panose="020B0502020104020203" pitchFamily="34" charset="0"/>
              </a:rPr>
              <a:t>Radar could be used to detect and locate incoming enemy aircraft. It worked by sending out radio waves which would bounce off solid objects at a distance, enabling operators to detect German planes before they reached British shores</a:t>
            </a:r>
            <a:r>
              <a:rPr lang="en-GB" sz="2000" dirty="0">
                <a:solidFill>
                  <a:schemeClr val="bg1">
                    <a:lumMod val="95000"/>
                  </a:schemeClr>
                </a:solidFill>
                <a:latin typeface="Gill Sans MT" panose="020B0502020104020203" pitchFamily="34" charset="0"/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92080" y="1692097"/>
            <a:ext cx="2592288" cy="107721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Gill Sans MT" panose="020B0502020104020203" pitchFamily="34" charset="0"/>
              </a:rPr>
              <a:t>Clue 2</a:t>
            </a:r>
          </a:p>
          <a:p>
            <a:pPr algn="ctr"/>
            <a:r>
              <a:rPr lang="en-GB" sz="3200" dirty="0">
                <a:latin typeface="Gill Sans MT" panose="020B0502020104020203" pitchFamily="34" charset="0"/>
              </a:rPr>
              <a:t>Radar</a:t>
            </a:r>
          </a:p>
        </p:txBody>
      </p:sp>
    </p:spTree>
    <p:extLst>
      <p:ext uri="{BB962C8B-B14F-4D97-AF65-F5344CB8AC3E}">
        <p14:creationId xmlns:p14="http://schemas.microsoft.com/office/powerpoint/2010/main" val="32239919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en-GB" dirty="0"/>
              <a:t>Clue 3 </a:t>
            </a:r>
            <a:br>
              <a:rPr lang="en-GB" dirty="0"/>
            </a:br>
            <a:r>
              <a:rPr lang="en-GB" dirty="0"/>
              <a:t>Plane production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The Germans were making only about 150 new planes a month whereas the British were producing over 550.</a:t>
            </a:r>
          </a:p>
        </p:txBody>
      </p:sp>
    </p:spTree>
    <p:extLst>
      <p:ext uri="{BB962C8B-B14F-4D97-AF65-F5344CB8AC3E}">
        <p14:creationId xmlns:p14="http://schemas.microsoft.com/office/powerpoint/2010/main" val="20741415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1.bp.blogspot.com/-25TosnMwlw0/UhLoSyKkGzI/AAAAAAAABAQ/NTAQHQJSY84/s1600/Never_was_so_much_owed_by_so_many_to_so_fe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4391662" cy="6550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932040" y="2060848"/>
            <a:ext cx="3816424" cy="1077218"/>
          </a:xfrm>
          <a:prstGeom prst="rect">
            <a:avLst/>
          </a:prstGeom>
          <a:solidFill>
            <a:srgbClr val="00B0F0"/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Gill Sans MT" panose="020B0502020104020203" pitchFamily="34" charset="0"/>
              </a:rPr>
              <a:t>Clue 4</a:t>
            </a:r>
          </a:p>
          <a:p>
            <a:pPr algn="ctr"/>
            <a:r>
              <a:rPr lang="en-GB" sz="3200" dirty="0">
                <a:latin typeface="Gill Sans MT" panose="020B0502020104020203" pitchFamily="34" charset="0"/>
              </a:rPr>
              <a:t>Britain’s pilots</a:t>
            </a:r>
          </a:p>
        </p:txBody>
      </p:sp>
    </p:spTree>
    <p:extLst>
      <p:ext uri="{BB962C8B-B14F-4D97-AF65-F5344CB8AC3E}">
        <p14:creationId xmlns:p14="http://schemas.microsoft.com/office/powerpoint/2010/main" val="11493505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en-GB" dirty="0"/>
              <a:t>Clue 5:</a:t>
            </a:r>
            <a:br>
              <a:rPr lang="en-GB" dirty="0"/>
            </a:br>
            <a:r>
              <a:rPr lang="en-GB" dirty="0"/>
              <a:t>a German pilot’s view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i="1" dirty="0"/>
              <a:t>The German </a:t>
            </a:r>
            <a:r>
              <a:rPr lang="en-GB" dirty="0"/>
              <a:t>Messerschmitt </a:t>
            </a:r>
            <a:r>
              <a:rPr lang="en-GB" i="1" dirty="0"/>
              <a:t>Bf 109 (</a:t>
            </a:r>
            <a:r>
              <a:rPr lang="en-GB" dirty="0"/>
              <a:t>Me-109)</a:t>
            </a:r>
            <a:r>
              <a:rPr lang="en-GB" i="1" dirty="0"/>
              <a:t> was quicker than the Hurricane and about the same as the Spitfire. I think our guns were better too. On the other hand, the British fighters could turn tighter than we could. I also felt that the Bf 109 could not take as much punishment as the British planes.</a:t>
            </a:r>
          </a:p>
        </p:txBody>
      </p:sp>
    </p:spTree>
    <p:extLst>
      <p:ext uri="{BB962C8B-B14F-4D97-AF65-F5344CB8AC3E}">
        <p14:creationId xmlns:p14="http://schemas.microsoft.com/office/powerpoint/2010/main" val="27628866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rgbClr val="FF6600"/>
          </a:solidFill>
        </p:spPr>
        <p:txBody>
          <a:bodyPr/>
          <a:lstStyle/>
          <a:p>
            <a:r>
              <a:rPr lang="en-GB" dirty="0"/>
              <a:t>Clue </a:t>
            </a:r>
            <a:r>
              <a:rPr lang="en-GB" dirty="0" smtClean="0"/>
              <a:t>6: </a:t>
            </a:r>
            <a:r>
              <a:rPr lang="en-GB" dirty="0"/>
              <a:t>the myth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>
                <a:latin typeface="Gill Sans MT" panose="020B0502020104020203" pitchFamily="34" charset="0"/>
              </a:rPr>
              <a:t>Few moments in British history have been so mythologised, however.  Woven into the story is the image of plucky Little Britain, David against the Goliath of Nazi Germany. </a:t>
            </a:r>
          </a:p>
          <a:p>
            <a:pPr marL="0" indent="0">
              <a:buNone/>
            </a:pPr>
            <a:r>
              <a:rPr lang="en-GB" dirty="0">
                <a:latin typeface="Gill Sans MT" panose="020B0502020104020203" pitchFamily="34" charset="0"/>
              </a:rPr>
              <a:t>We portray ourselves as backs-to-the-wall amateurs, with those young and gallant Few, the last line of defence against the mighty Germans – after all, the Home Guard were not going to be much good against hordes of Panzers.  By a whisker, we held out – but it </a:t>
            </a:r>
            <a:r>
              <a:rPr lang="en-GB" b="1" dirty="0">
                <a:solidFill>
                  <a:srgbClr val="FF0000"/>
                </a:solidFill>
                <a:latin typeface="Gill Sans MT" panose="020B0502020104020203" pitchFamily="34" charset="0"/>
              </a:rPr>
              <a:t>was a close run thing and thank God Hitler decided to switch from attacking airfields and turned on London instead</a:t>
            </a:r>
            <a:r>
              <a:rPr lang="en-GB" dirty="0">
                <a:solidFill>
                  <a:srgbClr val="FF0000"/>
                </a:solidFill>
                <a:latin typeface="Gill Sans MT" panose="020B0502020104020203" pitchFamily="34" charset="0"/>
              </a:rPr>
              <a:t>.</a:t>
            </a:r>
            <a:r>
              <a:rPr lang="en-GB" dirty="0">
                <a:latin typeface="Gill Sans MT" panose="020B0502020104020203" pitchFamily="34" charset="0"/>
              </a:rPr>
              <a:t>  It was tough on the East End, but it gave the RAF breathing space and the fight back was on.</a:t>
            </a:r>
          </a:p>
        </p:txBody>
      </p:sp>
    </p:spTree>
    <p:extLst>
      <p:ext uri="{BB962C8B-B14F-4D97-AF65-F5344CB8AC3E}">
        <p14:creationId xmlns:p14="http://schemas.microsoft.com/office/powerpoint/2010/main" val="16956821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5589240"/>
            <a:ext cx="8229600" cy="1143000"/>
          </a:xfrm>
        </p:spPr>
        <p:txBody>
          <a:bodyPr>
            <a:noAutofit/>
          </a:bodyPr>
          <a:lstStyle/>
          <a:p>
            <a:endParaRPr lang="en-GB" sz="1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Britain won the Battle of Britain because it was ready and prepared to fight such a battle. It had the world's first and only fully co-ordinated </a:t>
            </a:r>
            <a:r>
              <a:rPr lang="en-GB" dirty="0">
                <a:solidFill>
                  <a:srgbClr val="FF0000"/>
                </a:solidFill>
              </a:rPr>
              <a:t>air defence </a:t>
            </a:r>
            <a:r>
              <a:rPr lang="en-GB" dirty="0"/>
              <a:t>system, </a:t>
            </a:r>
            <a:r>
              <a:rPr lang="en-GB" b="1" dirty="0"/>
              <a:t>aircraft production that was out-producing Germany at a ratio of 2:1 </a:t>
            </a:r>
            <a:r>
              <a:rPr lang="en-GB" dirty="0"/>
              <a:t>and had the mechanisms to fight a long war. </a:t>
            </a:r>
            <a:r>
              <a:rPr lang="en-GB" dirty="0">
                <a:solidFill>
                  <a:srgbClr val="92D050"/>
                </a:solidFill>
              </a:rPr>
              <a:t>The Luftwaffe had poor intelligence, was under strength for the task in hand, used poor tactics and only managed to knock out one airfield for more than twenty-four hours in the entire </a:t>
            </a:r>
            <a:r>
              <a:rPr lang="en-GB">
                <a:solidFill>
                  <a:srgbClr val="92D050"/>
                </a:solidFill>
              </a:rPr>
              <a:t>battle.</a:t>
            </a:r>
          </a:p>
          <a:p>
            <a:pPr marL="0" indent="0">
              <a:buNone/>
            </a:pPr>
            <a:endParaRPr lang="en-GB" dirty="0">
              <a:solidFill>
                <a:srgbClr val="92D05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83768" y="404664"/>
            <a:ext cx="4536504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3200" dirty="0"/>
              <a:t>Clue </a:t>
            </a:r>
            <a:r>
              <a:rPr lang="en-GB" sz="3200" dirty="0" smtClean="0"/>
              <a:t>7: </a:t>
            </a:r>
            <a:r>
              <a:rPr lang="en-GB" sz="3200" dirty="0"/>
              <a:t>Latest thinking</a:t>
            </a:r>
          </a:p>
        </p:txBody>
      </p:sp>
    </p:spTree>
    <p:extLst>
      <p:ext uri="{BB962C8B-B14F-4D97-AF65-F5344CB8AC3E}">
        <p14:creationId xmlns:p14="http://schemas.microsoft.com/office/powerpoint/2010/main" val="14224885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1398</TotalTime>
  <Words>434</Words>
  <Application>Microsoft Office PowerPoint</Application>
  <PresentationFormat>On-screen Show (4:3)</PresentationFormat>
  <Paragraphs>20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Gill Sans MT</vt:lpstr>
      <vt:lpstr>Office Theme</vt:lpstr>
      <vt:lpstr>The mystery</vt:lpstr>
      <vt:lpstr>PowerPoint Presentation</vt:lpstr>
      <vt:lpstr>PowerPoint Presentation</vt:lpstr>
      <vt:lpstr>PowerPoint Presentation</vt:lpstr>
      <vt:lpstr>Clue 3  Plane production</vt:lpstr>
      <vt:lpstr>PowerPoint Presentation</vt:lpstr>
      <vt:lpstr>Clue 5: a German pilot’s view </vt:lpstr>
      <vt:lpstr>Clue 6: the myth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Battle of Britain</dc:title>
  <dc:creator>neil</dc:creator>
  <cp:lastModifiedBy>Jenna Leverton</cp:lastModifiedBy>
  <cp:revision>29</cp:revision>
  <cp:lastPrinted>2017-06-05T18:02:46Z</cp:lastPrinted>
  <dcterms:created xsi:type="dcterms:W3CDTF">2017-04-13T11:45:07Z</dcterms:created>
  <dcterms:modified xsi:type="dcterms:W3CDTF">2021-01-09T16:56:40Z</dcterms:modified>
</cp:coreProperties>
</file>