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0"/>
  </p:handoutMasterIdLst>
  <p:sldIdLst>
    <p:sldId id="258" r:id="rId2"/>
    <p:sldId id="269" r:id="rId3"/>
    <p:sldId id="264" r:id="rId4"/>
    <p:sldId id="270" r:id="rId5"/>
    <p:sldId id="272" r:id="rId6"/>
    <p:sldId id="273" r:id="rId7"/>
    <p:sldId id="274" r:id="rId8"/>
    <p:sldId id="276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Tuffy" panose="020B0603060100000000" charset="0"/>
      <p:regular r:id="rId15"/>
      <p:bold r:id="rId16"/>
      <p:italic r:id="rId17"/>
      <p:boldItalic r:id="rId18"/>
    </p:embeddedFont>
    <p:embeddedFont>
      <p:font typeface="Twinkl SemiBold" charset="0"/>
      <p:bold r:id="rId19"/>
    </p:embeddedFont>
    <p:embeddedFont>
      <p:font typeface="Twinkl" panose="020B0604020202020204" charset="0"/>
      <p:regular r:id="rId20"/>
      <p:bold r:id="rId21"/>
    </p:embeddedFont>
    <p:embeddedFont>
      <p:font typeface="Sassoon Infant Rg" panose="02000503030000020003" charset="0"/>
      <p:regular r:id="rId22"/>
      <p:bold r:id="rId2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  <a:srgbClr val="DB5183"/>
    <a:srgbClr val="FF7E00"/>
    <a:srgbClr val="FEFBDA"/>
    <a:srgbClr val="FFFFE1"/>
    <a:srgbClr val="FDFDFD"/>
    <a:srgbClr val="AD8CC0"/>
    <a:srgbClr val="9901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343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972" y="84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font" Target="fonts/font13.fntdata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font" Target="fonts/font12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B56CF0C-BA44-4A1B-91BA-60177F40EF7E}" type="datetimeFigureOut">
              <a:rPr lang="en-GB"/>
              <a:pPr>
                <a:defRPr/>
              </a:pPr>
              <a:t>03/02/2021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D184E80-E01A-456E-8476-64D3101E1A1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9446884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30409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32433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008574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8730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01666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27" r:id="rId3"/>
    <p:sldLayoutId id="2147483728" r:id="rId4"/>
    <p:sldLayoutId id="2147483729" r:id="rId5"/>
    <p:sldLayoutId id="2147483730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../media/media2.WAV"/><Relationship Id="rId7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WAV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../media/media4.WAV"/><Relationship Id="rId7" Type="http://schemas.openxmlformats.org/officeDocument/2006/relationships/image" Target="../media/image5.png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9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8.png"/><Relationship Id="rId4" Type="http://schemas.openxmlformats.org/officeDocument/2006/relationships/audio" Target="../media/media4.WAV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media8.WAV"/><Relationship Id="rId13" Type="http://schemas.openxmlformats.org/officeDocument/2006/relationships/image" Target="../media/image13.png"/><Relationship Id="rId18" Type="http://schemas.openxmlformats.org/officeDocument/2006/relationships/image" Target="../media/image16.png"/><Relationship Id="rId3" Type="http://schemas.microsoft.com/office/2007/relationships/media" Target="../media/media6.WAV"/><Relationship Id="rId7" Type="http://schemas.microsoft.com/office/2007/relationships/media" Target="../media/media8.WAV"/><Relationship Id="rId12" Type="http://schemas.openxmlformats.org/officeDocument/2006/relationships/image" Target="../media/image12.png"/><Relationship Id="rId17" Type="http://schemas.openxmlformats.org/officeDocument/2006/relationships/image" Target="../media/image15.png"/><Relationship Id="rId2" Type="http://schemas.openxmlformats.org/officeDocument/2006/relationships/audio" Target="../media/media5.WAV"/><Relationship Id="rId16" Type="http://schemas.openxmlformats.org/officeDocument/2006/relationships/image" Target="../media/image14.png"/><Relationship Id="rId1" Type="http://schemas.microsoft.com/office/2007/relationships/media" Target="../media/media5.WAV"/><Relationship Id="rId6" Type="http://schemas.openxmlformats.org/officeDocument/2006/relationships/audio" Target="../media/media7.WAV"/><Relationship Id="rId11" Type="http://schemas.openxmlformats.org/officeDocument/2006/relationships/slideLayout" Target="../slideLayouts/slideLayout2.xml"/><Relationship Id="rId5" Type="http://schemas.microsoft.com/office/2007/relationships/media" Target="../media/media7.WAV"/><Relationship Id="rId15" Type="http://schemas.openxmlformats.org/officeDocument/2006/relationships/image" Target="../media/image7.png"/><Relationship Id="rId10" Type="http://schemas.openxmlformats.org/officeDocument/2006/relationships/audio" Target="../media/media9.WAV"/><Relationship Id="rId19" Type="http://schemas.openxmlformats.org/officeDocument/2006/relationships/image" Target="../media/image8.png"/><Relationship Id="rId4" Type="http://schemas.openxmlformats.org/officeDocument/2006/relationships/audio" Target="../media/media6.WAV"/><Relationship Id="rId9" Type="http://schemas.microsoft.com/office/2007/relationships/media" Target="../media/media9.WAV"/><Relationship Id="rId1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media8.WAV"/><Relationship Id="rId13" Type="http://schemas.openxmlformats.org/officeDocument/2006/relationships/image" Target="../media/image17.png"/><Relationship Id="rId18" Type="http://schemas.openxmlformats.org/officeDocument/2006/relationships/image" Target="../media/image8.png"/><Relationship Id="rId3" Type="http://schemas.microsoft.com/office/2007/relationships/media" Target="../media/media6.WAV"/><Relationship Id="rId7" Type="http://schemas.microsoft.com/office/2007/relationships/media" Target="../media/media8.WAV"/><Relationship Id="rId12" Type="http://schemas.openxmlformats.org/officeDocument/2006/relationships/image" Target="../media/image5.png"/><Relationship Id="rId17" Type="http://schemas.openxmlformats.org/officeDocument/2006/relationships/image" Target="../media/image7.png"/><Relationship Id="rId2" Type="http://schemas.openxmlformats.org/officeDocument/2006/relationships/audio" Target="../media/media5.WAV"/><Relationship Id="rId16" Type="http://schemas.openxmlformats.org/officeDocument/2006/relationships/image" Target="../media/image16.png"/><Relationship Id="rId1" Type="http://schemas.microsoft.com/office/2007/relationships/media" Target="../media/media5.WAV"/><Relationship Id="rId6" Type="http://schemas.openxmlformats.org/officeDocument/2006/relationships/audio" Target="../media/media7.WAV"/><Relationship Id="rId11" Type="http://schemas.openxmlformats.org/officeDocument/2006/relationships/slideLayout" Target="../slideLayouts/slideLayout2.xml"/><Relationship Id="rId5" Type="http://schemas.microsoft.com/office/2007/relationships/media" Target="../media/media7.WAV"/><Relationship Id="rId15" Type="http://schemas.openxmlformats.org/officeDocument/2006/relationships/image" Target="../media/image19.png"/><Relationship Id="rId10" Type="http://schemas.openxmlformats.org/officeDocument/2006/relationships/audio" Target="../media/media9.WAV"/><Relationship Id="rId4" Type="http://schemas.openxmlformats.org/officeDocument/2006/relationships/audio" Target="../media/media6.WAV"/><Relationship Id="rId9" Type="http://schemas.microsoft.com/office/2007/relationships/media" Target="../media/media9.WAV"/><Relationship Id="rId1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6" Type="http://schemas.openxmlformats.org/officeDocument/2006/relationships/image" Target="../media/image20.png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26066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6000" b="1" dirty="0">
                <a:solidFill>
                  <a:schemeClr val="tx1"/>
                </a:solidFill>
                <a:latin typeface="Twinkl" pitchFamily="2" charset="0"/>
              </a:rPr>
              <a:t>Mon </a:t>
            </a:r>
            <a:r>
              <a:rPr lang="en-GB" sz="6000" b="1" dirty="0" err="1">
                <a:solidFill>
                  <a:schemeClr val="tx1"/>
                </a:solidFill>
                <a:latin typeface="Twinkl" pitchFamily="2" charset="0"/>
              </a:rPr>
              <a:t>anniversaire</a:t>
            </a:r>
            <a:r>
              <a:rPr lang="en-GB" b="1" dirty="0">
                <a:solidFill>
                  <a:schemeClr val="tx1"/>
                </a:solidFill>
              </a:rPr>
              <a:t/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sz="4000" b="1" dirty="0">
                <a:solidFill>
                  <a:schemeClr val="tx1"/>
                </a:solidFill>
                <a:latin typeface="Twinkl" pitchFamily="2" charset="0"/>
              </a:rPr>
              <a:t>(My Birthday)</a:t>
            </a:r>
          </a:p>
        </p:txBody>
      </p:sp>
      <p:pic>
        <p:nvPicPr>
          <p:cNvPr id="6147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62"/>
          <a:stretch>
            <a:fillRect/>
          </a:stretch>
        </p:blipFill>
        <p:spPr bwMode="auto">
          <a:xfrm>
            <a:off x="684213" y="2924175"/>
            <a:ext cx="3949700" cy="393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984"/>
          <a:stretch>
            <a:fillRect/>
          </a:stretch>
        </p:blipFill>
        <p:spPr bwMode="auto">
          <a:xfrm>
            <a:off x="5127625" y="2924175"/>
            <a:ext cx="2613025" cy="393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5"/>
          <p:cNvSpPr>
            <a:spLocks noGrp="1"/>
          </p:cNvSpPr>
          <p:nvPr>
            <p:ph type="title"/>
          </p:nvPr>
        </p:nvSpPr>
        <p:spPr>
          <a:xfrm>
            <a:off x="457200" y="263525"/>
            <a:ext cx="8220075" cy="1597025"/>
          </a:xfrm>
        </p:spPr>
        <p:txBody>
          <a:bodyPr/>
          <a:lstStyle/>
          <a:p>
            <a:pPr eaLnBrk="1" hangingPunct="1"/>
            <a:r>
              <a:rPr lang="en-GB" altLang="en-US"/>
              <a:t>My Birthday Is In…</a:t>
            </a:r>
          </a:p>
        </p:txBody>
      </p:sp>
      <p:pic>
        <p:nvPicPr>
          <p:cNvPr id="8195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al 3"/>
          <p:cNvSpPr/>
          <p:nvPr/>
        </p:nvSpPr>
        <p:spPr>
          <a:xfrm>
            <a:off x="1190625" y="1704975"/>
            <a:ext cx="1279525" cy="12795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700" dirty="0" err="1">
                <a:latin typeface="Twinkl" pitchFamily="2" charset="0"/>
              </a:rPr>
              <a:t>mai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2568575" y="1860550"/>
            <a:ext cx="1690688" cy="1690688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700" dirty="0" err="1">
                <a:latin typeface="Twinkl" pitchFamily="2" charset="0"/>
              </a:rPr>
              <a:t>novembre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5699125" y="2951163"/>
            <a:ext cx="1644650" cy="164623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700" dirty="0" err="1">
                <a:latin typeface="Twinkl" pitchFamily="2" charset="0"/>
              </a:rPr>
              <a:t>septembre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5064125" y="1557338"/>
            <a:ext cx="1376363" cy="1376362"/>
          </a:xfrm>
          <a:prstGeom prst="ellipse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700" dirty="0" err="1">
                <a:latin typeface="Twinkl" pitchFamily="2" charset="0"/>
              </a:rPr>
              <a:t>juin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4284663" y="2873375"/>
            <a:ext cx="1246187" cy="1246188"/>
          </a:xfrm>
          <a:prstGeom prst="ellipse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700" dirty="0" err="1">
                <a:latin typeface="Twinkl" pitchFamily="2" charset="0"/>
              </a:rPr>
              <a:t>juillet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6797675" y="1824038"/>
            <a:ext cx="1246188" cy="1246187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700" dirty="0" err="1">
                <a:latin typeface="Twinkl" pitchFamily="2" charset="0"/>
              </a:rPr>
              <a:t>février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1244600" y="4737100"/>
            <a:ext cx="1323975" cy="1323975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700" dirty="0" err="1">
                <a:latin typeface="Twinkl" pitchFamily="2" charset="0"/>
              </a:rPr>
              <a:t>avril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871538" y="3070225"/>
            <a:ext cx="1554162" cy="1554163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700" dirty="0" err="1">
                <a:latin typeface="Twinkl" pitchFamily="2" charset="0"/>
              </a:rPr>
              <a:t>décembre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6927850" y="4351338"/>
            <a:ext cx="1246188" cy="1246187"/>
          </a:xfrm>
          <a:prstGeom prst="ellipse">
            <a:avLst/>
          </a:prstGeom>
          <a:solidFill>
            <a:srgbClr val="33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700" dirty="0">
                <a:latin typeface="Twinkl" pitchFamily="2" charset="0"/>
              </a:rPr>
              <a:t>mars</a:t>
            </a:r>
          </a:p>
        </p:txBody>
      </p:sp>
      <p:sp>
        <p:nvSpPr>
          <p:cNvPr id="22" name="Oval 21"/>
          <p:cNvSpPr/>
          <p:nvPr/>
        </p:nvSpPr>
        <p:spPr>
          <a:xfrm>
            <a:off x="2451100" y="3676650"/>
            <a:ext cx="1644650" cy="1644650"/>
          </a:xfrm>
          <a:prstGeom prst="ellipse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700" dirty="0" err="1">
                <a:latin typeface="Twinkl" pitchFamily="2" charset="0"/>
              </a:rPr>
              <a:t>janvier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5605463" y="4737100"/>
            <a:ext cx="1192212" cy="1192213"/>
          </a:xfrm>
          <a:prstGeom prst="ellipse">
            <a:avLst/>
          </a:prstGeom>
          <a:solidFill>
            <a:srgbClr val="E2A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700" dirty="0" err="1">
                <a:latin typeface="Twinkl" pitchFamily="2" charset="0"/>
              </a:rPr>
              <a:t>août</a:t>
            </a:r>
            <a:endParaRPr lang="en-GB" sz="1700" dirty="0">
              <a:latin typeface="Twinkl" pitchFamily="2" charset="0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4208463" y="4265613"/>
            <a:ext cx="1303337" cy="1303337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700" dirty="0" err="1">
                <a:latin typeface="Twinkl" pitchFamily="2" charset="0"/>
              </a:rPr>
              <a:t>octobre</a:t>
            </a:r>
            <a:endParaRPr lang="en-GB" sz="1700" dirty="0">
              <a:latin typeface="Twinkl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My Birthday Is In…</a:t>
            </a:r>
          </a:p>
        </p:txBody>
      </p:sp>
      <p:pic>
        <p:nvPicPr>
          <p:cNvPr id="9219" name="Whole Class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818"/>
          <a:stretch>
            <a:fillRect/>
          </a:stretch>
        </p:blipFill>
        <p:spPr bwMode="auto">
          <a:xfrm>
            <a:off x="3035300" y="2562225"/>
            <a:ext cx="3073400" cy="353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3"/>
          <p:cNvSpPr/>
          <p:nvPr/>
        </p:nvSpPr>
        <p:spPr>
          <a:xfrm>
            <a:off x="755650" y="1749425"/>
            <a:ext cx="7632700" cy="635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 which month is your birthday?  </a:t>
            </a:r>
          </a:p>
        </p:txBody>
      </p:sp>
      <p:grpSp>
        <p:nvGrpSpPr>
          <p:cNvPr id="7" name="1"/>
          <p:cNvGrpSpPr>
            <a:grpSpLocks/>
          </p:cNvGrpSpPr>
          <p:nvPr/>
        </p:nvGrpSpPr>
        <p:grpSpPr bwMode="auto">
          <a:xfrm>
            <a:off x="939800" y="3303588"/>
            <a:ext cx="1828800" cy="1358900"/>
            <a:chOff x="939113" y="3303761"/>
            <a:chExt cx="1828800" cy="1359244"/>
          </a:xfrm>
        </p:grpSpPr>
        <p:sp>
          <p:nvSpPr>
            <p:cNvPr id="3" name="Oval Callout 2"/>
            <p:cNvSpPr/>
            <p:nvPr/>
          </p:nvSpPr>
          <p:spPr>
            <a:xfrm>
              <a:off x="939113" y="3303761"/>
              <a:ext cx="1828800" cy="1359244"/>
            </a:xfrm>
            <a:prstGeom prst="wedgeEllipseCallout">
              <a:avLst>
                <a:gd name="adj1" fmla="val 75225"/>
                <a:gd name="adj2" fmla="val -42315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dirty="0" err="1">
                  <a:solidFill>
                    <a:schemeClr val="tx1"/>
                  </a:solidFill>
                  <a:latin typeface="Twinkl" pitchFamily="2" charset="0"/>
                </a:rPr>
                <a:t>Salut</a:t>
              </a:r>
              <a:r>
                <a:rPr lang="en-GB" dirty="0">
                  <a:solidFill>
                    <a:schemeClr val="tx1"/>
                  </a:solidFill>
                  <a:latin typeface="Twinkl" pitchFamily="2" charset="0"/>
                </a:rPr>
                <a:t>, </a:t>
              </a:r>
              <a:r>
                <a:rPr lang="en-GB" dirty="0" err="1">
                  <a:solidFill>
                    <a:schemeClr val="tx1"/>
                  </a:solidFill>
                  <a:latin typeface="Twinkl" pitchFamily="2" charset="0"/>
                </a:rPr>
                <a:t>novembre</a:t>
              </a:r>
              <a:r>
                <a:rPr lang="en-GB" dirty="0">
                  <a:solidFill>
                    <a:schemeClr val="tx1"/>
                  </a:solidFill>
                  <a:latin typeface="Twinkl" pitchFamily="2" charset="0"/>
                </a:rPr>
                <a:t>.</a:t>
              </a:r>
            </a:p>
          </p:txBody>
        </p:sp>
        <p:pic>
          <p:nvPicPr>
            <p:cNvPr id="9229" name="L'ange"/>
            <p:cNvPicPr>
              <a:picLocks noChangeAspect="1"/>
            </p:cNvPicPr>
            <p:nvPr/>
          </p:nvPicPr>
          <p:blipFill>
            <a:blip r:embed="rId8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24132" y="3429000"/>
              <a:ext cx="258762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" name="2"/>
          <p:cNvGrpSpPr>
            <a:grpSpLocks/>
          </p:cNvGrpSpPr>
          <p:nvPr/>
        </p:nvGrpSpPr>
        <p:grpSpPr bwMode="auto">
          <a:xfrm>
            <a:off x="6270625" y="2624138"/>
            <a:ext cx="1828800" cy="1358900"/>
            <a:chOff x="6270625" y="2624139"/>
            <a:chExt cx="1828800" cy="1359244"/>
          </a:xfrm>
        </p:grpSpPr>
        <p:sp>
          <p:nvSpPr>
            <p:cNvPr id="8" name="Oval Callout 7"/>
            <p:cNvSpPr/>
            <p:nvPr/>
          </p:nvSpPr>
          <p:spPr>
            <a:xfrm>
              <a:off x="6270625" y="2624139"/>
              <a:ext cx="1828800" cy="1359244"/>
            </a:xfrm>
            <a:prstGeom prst="wedgeEllipseCallout">
              <a:avLst>
                <a:gd name="adj1" fmla="val -75676"/>
                <a:gd name="adj2" fmla="val -14436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dirty="0">
                  <a:solidFill>
                    <a:schemeClr val="tx1"/>
                  </a:solidFill>
                  <a:latin typeface="Twinkl" pitchFamily="2" charset="0"/>
                </a:rPr>
                <a:t>Bonjour, </a:t>
              </a:r>
              <a:r>
                <a:rPr lang="en-GB" dirty="0" err="1">
                  <a:solidFill>
                    <a:schemeClr val="tx1"/>
                  </a:solidFill>
                  <a:latin typeface="Twinkl" pitchFamily="2" charset="0"/>
                </a:rPr>
                <a:t>juin</a:t>
              </a:r>
              <a:r>
                <a:rPr lang="en-GB" dirty="0">
                  <a:solidFill>
                    <a:schemeClr val="tx1"/>
                  </a:solidFill>
                  <a:latin typeface="Twinkl" pitchFamily="2" charset="0"/>
                </a:rPr>
                <a:t>.</a:t>
              </a:r>
            </a:p>
          </p:txBody>
        </p:sp>
        <p:pic>
          <p:nvPicPr>
            <p:cNvPr id="9227" name="L'ange"/>
            <p:cNvPicPr>
              <a:picLocks noChangeAspect="1"/>
            </p:cNvPicPr>
            <p:nvPr/>
          </p:nvPicPr>
          <p:blipFill>
            <a:blip r:embed="rId8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55644" y="2715109"/>
              <a:ext cx="258762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" name="1 Salut, novembr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1050" y="36782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2 Bonjour, juin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1050" y="43640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02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52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02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252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902"/>
          <a:stretch>
            <a:fillRect/>
          </a:stretch>
        </p:blipFill>
        <p:spPr bwMode="auto">
          <a:xfrm>
            <a:off x="755650" y="2600325"/>
            <a:ext cx="2824163" cy="349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Jump for the Month</a:t>
            </a:r>
          </a:p>
        </p:txBody>
      </p:sp>
      <p:pic>
        <p:nvPicPr>
          <p:cNvPr id="10244" name="Whole Class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3"/>
          <p:cNvSpPr/>
          <p:nvPr/>
        </p:nvSpPr>
        <p:spPr>
          <a:xfrm>
            <a:off x="755650" y="1749425"/>
            <a:ext cx="7632700" cy="635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		My birthday is                                    .</a:t>
            </a:r>
          </a:p>
        </p:txBody>
      </p:sp>
      <p:grpSp>
        <p:nvGrpSpPr>
          <p:cNvPr id="7" name="1"/>
          <p:cNvGrpSpPr>
            <a:grpSpLocks/>
          </p:cNvGrpSpPr>
          <p:nvPr/>
        </p:nvGrpSpPr>
        <p:grpSpPr bwMode="auto">
          <a:xfrm>
            <a:off x="3327400" y="2609850"/>
            <a:ext cx="1966913" cy="1468438"/>
            <a:chOff x="847288" y="3303761"/>
            <a:chExt cx="1920625" cy="1394074"/>
          </a:xfrm>
        </p:grpSpPr>
        <p:sp>
          <p:nvSpPr>
            <p:cNvPr id="3" name="Oval Callout 2"/>
            <p:cNvSpPr/>
            <p:nvPr/>
          </p:nvSpPr>
          <p:spPr>
            <a:xfrm>
              <a:off x="847288" y="3303761"/>
              <a:ext cx="1920625" cy="1394074"/>
            </a:xfrm>
            <a:prstGeom prst="wedgeEllipseCallout">
              <a:avLst>
                <a:gd name="adj1" fmla="val -99089"/>
                <a:gd name="adj2" fmla="val 6316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dirty="0" err="1">
                  <a:solidFill>
                    <a:schemeClr val="tx1"/>
                  </a:solidFill>
                  <a:latin typeface="Twinkl" pitchFamily="2" charset="0"/>
                </a:rPr>
                <a:t>Novembre</a:t>
              </a:r>
              <a:r>
                <a:rPr lang="en-GB" dirty="0">
                  <a:solidFill>
                    <a:schemeClr val="tx1"/>
                  </a:solidFill>
                  <a:latin typeface="Twinkl" pitchFamily="2" charset="0"/>
                </a:rPr>
                <a:t> ?</a:t>
              </a:r>
            </a:p>
          </p:txBody>
        </p:sp>
        <p:pic>
          <p:nvPicPr>
            <p:cNvPr id="10255" name="L'ange"/>
            <p:cNvPicPr>
              <a:picLocks noChangeAspect="1"/>
            </p:cNvPicPr>
            <p:nvPr/>
          </p:nvPicPr>
          <p:blipFill>
            <a:blip r:embed="rId8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78218" y="3493672"/>
              <a:ext cx="258762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247" name="Pictur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879"/>
          <a:stretch>
            <a:fillRect/>
          </a:stretch>
        </p:blipFill>
        <p:spPr bwMode="auto">
          <a:xfrm>
            <a:off x="5973763" y="2898775"/>
            <a:ext cx="2217737" cy="320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" name="2"/>
          <p:cNvGrpSpPr>
            <a:grpSpLocks/>
          </p:cNvGrpSpPr>
          <p:nvPr/>
        </p:nvGrpSpPr>
        <p:grpSpPr bwMode="auto">
          <a:xfrm>
            <a:off x="4143375" y="4533900"/>
            <a:ext cx="2017713" cy="1444625"/>
            <a:chOff x="3985426" y="4191087"/>
            <a:chExt cx="2017698" cy="1444522"/>
          </a:xfrm>
        </p:grpSpPr>
        <p:sp>
          <p:nvSpPr>
            <p:cNvPr id="8" name="Oval Callout 7"/>
            <p:cNvSpPr/>
            <p:nvPr/>
          </p:nvSpPr>
          <p:spPr>
            <a:xfrm>
              <a:off x="3985426" y="4191087"/>
              <a:ext cx="2017698" cy="1444522"/>
            </a:xfrm>
            <a:prstGeom prst="wedgeEllipseCallout">
              <a:avLst>
                <a:gd name="adj1" fmla="val 65002"/>
                <a:gd name="adj2" fmla="val -71803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dirty="0" err="1">
                  <a:solidFill>
                    <a:schemeClr val="tx1"/>
                  </a:solidFill>
                  <a:latin typeface="Twinkl" pitchFamily="2" charset="0"/>
                </a:rPr>
                <a:t>Novembre</a:t>
              </a:r>
              <a:r>
                <a:rPr lang="en-GB" dirty="0">
                  <a:solidFill>
                    <a:schemeClr val="tx1"/>
                  </a:solidFill>
                  <a:latin typeface="Twinkl" pitchFamily="2" charset="0"/>
                </a:rPr>
                <a:t> !</a:t>
              </a:r>
            </a:p>
          </p:txBody>
        </p:sp>
        <p:pic>
          <p:nvPicPr>
            <p:cNvPr id="10253" name="L'ange"/>
            <p:cNvPicPr>
              <a:picLocks noChangeAspect="1"/>
            </p:cNvPicPr>
            <p:nvPr/>
          </p:nvPicPr>
          <p:blipFill>
            <a:blip r:embed="rId8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51530" y="4344171"/>
              <a:ext cx="285490" cy="273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25" name="Straight Connector 24"/>
          <p:cNvCxnSpPr/>
          <p:nvPr/>
        </p:nvCxnSpPr>
        <p:spPr>
          <a:xfrm>
            <a:off x="4233863" y="2152650"/>
            <a:ext cx="244951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3 Novembre questio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6600" y="37846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4 Novembre statemen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6600" y="45196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47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386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247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2386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709"/>
          <a:stretch>
            <a:fillRect/>
          </a:stretch>
        </p:blipFill>
        <p:spPr bwMode="auto">
          <a:xfrm>
            <a:off x="1998663" y="2643188"/>
            <a:ext cx="3910012" cy="344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When’s Your Birthday?</a:t>
            </a:r>
          </a:p>
        </p:txBody>
      </p:sp>
      <p:pic>
        <p:nvPicPr>
          <p:cNvPr id="12292" name="Whole Clas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5970588" y="3021013"/>
            <a:ext cx="2284412" cy="1966912"/>
            <a:chOff x="3327663" y="2567290"/>
            <a:chExt cx="2283457" cy="1966698"/>
          </a:xfrm>
        </p:grpSpPr>
        <p:sp>
          <p:nvSpPr>
            <p:cNvPr id="3" name="Oval Callout 2"/>
            <p:cNvSpPr/>
            <p:nvPr/>
          </p:nvSpPr>
          <p:spPr>
            <a:xfrm>
              <a:off x="3327663" y="2567290"/>
              <a:ext cx="2283457" cy="1966698"/>
            </a:xfrm>
            <a:prstGeom prst="wedgeEllipseCallout">
              <a:avLst>
                <a:gd name="adj1" fmla="val -76075"/>
                <a:gd name="adj2" fmla="val -20899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fr-FR" dirty="0">
                  <a:solidFill>
                    <a:schemeClr val="tx1"/>
                  </a:solidFill>
                  <a:latin typeface="Twinkl" pitchFamily="2" charset="0"/>
                </a:rPr>
                <a:t>Quelle est la date de ton anniversaire ?</a:t>
              </a:r>
            </a:p>
          </p:txBody>
        </p:sp>
        <p:pic>
          <p:nvPicPr>
            <p:cNvPr id="12299" name="L'ange"/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27097" y="2772761"/>
              <a:ext cx="285490" cy="273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336" name="Group 14335"/>
          <p:cNvGrpSpPr>
            <a:grpSpLocks/>
          </p:cNvGrpSpPr>
          <p:nvPr/>
        </p:nvGrpSpPr>
        <p:grpSpPr bwMode="auto">
          <a:xfrm>
            <a:off x="908050" y="1825625"/>
            <a:ext cx="7632700" cy="2401888"/>
            <a:chOff x="908050" y="1825518"/>
            <a:chExt cx="7632700" cy="2402307"/>
          </a:xfrm>
        </p:grpSpPr>
        <p:sp>
          <p:nvSpPr>
            <p:cNvPr id="36" name="3"/>
            <p:cNvSpPr/>
            <p:nvPr/>
          </p:nvSpPr>
          <p:spPr>
            <a:xfrm>
              <a:off x="908050" y="1825518"/>
              <a:ext cx="7632700" cy="633523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dirty="0" err="1">
                  <a:solidFill>
                    <a:schemeClr val="tx1"/>
                  </a:solidFill>
                  <a:latin typeface="Twinkl" pitchFamily="2" charset="0"/>
                </a:rPr>
                <a:t>anniversaire</a:t>
              </a:r>
              <a:r>
                <a:rPr lang="en-GB" dirty="0">
                  <a:solidFill>
                    <a:schemeClr val="tx1"/>
                  </a:solidFill>
                  <a:latin typeface="Twinkl" pitchFamily="2" charset="0"/>
                </a:rPr>
                <a:t> = birthday</a:t>
              </a:r>
            </a:p>
          </p:txBody>
        </p:sp>
        <p:sp>
          <p:nvSpPr>
            <p:cNvPr id="35" name="Oval 34"/>
            <p:cNvSpPr/>
            <p:nvPr/>
          </p:nvSpPr>
          <p:spPr>
            <a:xfrm>
              <a:off x="1427163" y="2587651"/>
              <a:ext cx="1677987" cy="1640174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8000" b="1" dirty="0">
                  <a:latin typeface="Twinkl" pitchFamily="2" charset="0"/>
                </a:rPr>
                <a:t>?</a:t>
              </a:r>
            </a:p>
          </p:txBody>
        </p:sp>
      </p:grpSp>
      <p:pic>
        <p:nvPicPr>
          <p:cNvPr id="4" name="5 Quelle est la date de ton anniversair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1850" y="43672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9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399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288"/>
          <a:stretch>
            <a:fillRect/>
          </a:stretch>
        </p:blipFill>
        <p:spPr bwMode="auto">
          <a:xfrm>
            <a:off x="5751513" y="3254375"/>
            <a:ext cx="1657350" cy="284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66" b="51341"/>
          <a:stretch>
            <a:fillRect/>
          </a:stretch>
        </p:blipFill>
        <p:spPr bwMode="auto">
          <a:xfrm>
            <a:off x="757238" y="2990850"/>
            <a:ext cx="1624012" cy="309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When’s Your Birthday?</a:t>
            </a:r>
          </a:p>
        </p:txBody>
      </p:sp>
      <p:pic>
        <p:nvPicPr>
          <p:cNvPr id="13317" name="Whole Class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1679575" y="3719513"/>
            <a:ext cx="2109788" cy="1833562"/>
            <a:chOff x="3327663" y="2524360"/>
            <a:chExt cx="2333300" cy="2009627"/>
          </a:xfrm>
        </p:grpSpPr>
        <p:sp>
          <p:nvSpPr>
            <p:cNvPr id="3" name="Oval Callout 2"/>
            <p:cNvSpPr/>
            <p:nvPr/>
          </p:nvSpPr>
          <p:spPr>
            <a:xfrm>
              <a:off x="3327663" y="2524360"/>
              <a:ext cx="2333300" cy="2009627"/>
            </a:xfrm>
            <a:prstGeom prst="wedgeEllipseCallout">
              <a:avLst>
                <a:gd name="adj1" fmla="val -67104"/>
                <a:gd name="adj2" fmla="val -38248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fr-FR" sz="1600" dirty="0">
                  <a:solidFill>
                    <a:schemeClr val="tx1"/>
                  </a:solidFill>
                  <a:latin typeface="Twinkl" pitchFamily="2" charset="0"/>
                </a:rPr>
                <a:t>Quelle est la date de ton anniversaire ?</a:t>
              </a:r>
            </a:p>
          </p:txBody>
        </p:sp>
        <p:pic>
          <p:nvPicPr>
            <p:cNvPr id="13333" name="L'ange"/>
            <p:cNvPicPr>
              <a:picLocks noChangeAspect="1"/>
            </p:cNvPicPr>
            <p:nvPr/>
          </p:nvPicPr>
          <p:blipFill>
            <a:blip r:embed="rId1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71198" y="2754411"/>
              <a:ext cx="285490" cy="273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6" name="3"/>
          <p:cNvSpPr/>
          <p:nvPr/>
        </p:nvSpPr>
        <p:spPr bwMode="auto">
          <a:xfrm>
            <a:off x="908050" y="1825625"/>
            <a:ext cx="7632700" cy="9588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Listen to each person answering the question. </a:t>
            </a:r>
            <a:r>
              <a:rPr lang="en-GB" dirty="0" smtClean="0">
                <a:solidFill>
                  <a:schemeClr val="tx1"/>
                </a:solidFill>
                <a:latin typeface="Twinkl" pitchFamily="2" charset="0"/>
              </a:rPr>
              <a:t>Write down when 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you think the person’s birthday is.</a:t>
            </a:r>
          </a:p>
        </p:txBody>
      </p:sp>
      <p:pic>
        <p:nvPicPr>
          <p:cNvPr id="13320" name="Picture 3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482"/>
          <a:stretch>
            <a:fillRect/>
          </a:stretch>
        </p:blipFill>
        <p:spPr bwMode="auto">
          <a:xfrm>
            <a:off x="3606800" y="3563938"/>
            <a:ext cx="1525588" cy="253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Picture 4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284"/>
          <a:stretch>
            <a:fillRect/>
          </a:stretch>
        </p:blipFill>
        <p:spPr bwMode="auto">
          <a:xfrm>
            <a:off x="4892675" y="3592513"/>
            <a:ext cx="1435100" cy="2503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2" name="Picture 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140" b="50555"/>
          <a:stretch>
            <a:fillRect/>
          </a:stretch>
        </p:blipFill>
        <p:spPr bwMode="auto">
          <a:xfrm>
            <a:off x="7053263" y="3254375"/>
            <a:ext cx="1341437" cy="284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1" name="1"/>
          <p:cNvPicPr>
            <a:picLocks noChangeAspect="1"/>
          </p:cNvPicPr>
          <p:nvPr/>
        </p:nvPicPr>
        <p:blipFill>
          <a:blip r:embed="rId1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8650" y="3179763"/>
            <a:ext cx="257175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2" name="2"/>
          <p:cNvPicPr>
            <a:picLocks noChangeAspect="1"/>
          </p:cNvPicPr>
          <p:nvPr/>
        </p:nvPicPr>
        <p:blipFill>
          <a:blip r:embed="rId1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1638" y="3173413"/>
            <a:ext cx="25876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3" name="3"/>
          <p:cNvPicPr>
            <a:picLocks noChangeAspect="1"/>
          </p:cNvPicPr>
          <p:nvPr/>
        </p:nvPicPr>
        <p:blipFill>
          <a:blip r:embed="rId1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2938463"/>
            <a:ext cx="2587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4" name="4"/>
          <p:cNvPicPr>
            <a:picLocks noChangeAspect="1"/>
          </p:cNvPicPr>
          <p:nvPr/>
        </p:nvPicPr>
        <p:blipFill>
          <a:blip r:embed="rId1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3188" y="2938463"/>
            <a:ext cx="25876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5 Quelle est la date de ton anniversair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4025" y="6429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6 Mon anniversaire est le onze juille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6725" y="12858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7 Mon anniversaire est le vingt mars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6725" y="19304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8 Mon anniversaire est le deux février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6725" y="25701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9 Mon anniversaire est le dix-neuf septembre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4025" y="32099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99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74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4773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2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74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0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445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2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4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4956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2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74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4406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24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399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When’s Your Birthday?</a:t>
            </a:r>
          </a:p>
        </p:txBody>
      </p:sp>
      <p:pic>
        <p:nvPicPr>
          <p:cNvPr id="14339" name="Whole Class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340" name="Group 6"/>
          <p:cNvGrpSpPr>
            <a:grpSpLocks/>
          </p:cNvGrpSpPr>
          <p:nvPr/>
        </p:nvGrpSpPr>
        <p:grpSpPr bwMode="auto">
          <a:xfrm>
            <a:off x="2489200" y="3819525"/>
            <a:ext cx="4176713" cy="2273300"/>
            <a:chOff x="2141160" y="3250771"/>
            <a:chExt cx="5223467" cy="2842054"/>
          </a:xfrm>
        </p:grpSpPr>
        <p:pic>
          <p:nvPicPr>
            <p:cNvPr id="14361" name="Picture 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6288"/>
            <a:stretch>
              <a:fillRect/>
            </a:stretch>
          </p:blipFill>
          <p:spPr bwMode="auto">
            <a:xfrm>
              <a:off x="4285361" y="3250771"/>
              <a:ext cx="1657299" cy="28420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62" name="Picture 3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4482"/>
            <a:stretch>
              <a:fillRect/>
            </a:stretch>
          </p:blipFill>
          <p:spPr bwMode="auto">
            <a:xfrm>
              <a:off x="2141160" y="3561032"/>
              <a:ext cx="1525259" cy="25317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63" name="Picture 4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4284"/>
            <a:stretch>
              <a:fillRect/>
            </a:stretch>
          </p:blipFill>
          <p:spPr bwMode="auto">
            <a:xfrm>
              <a:off x="3427549" y="3589827"/>
              <a:ext cx="1435318" cy="2502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64" name="Picture 7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759" b="50555"/>
            <a:stretch>
              <a:fillRect/>
            </a:stretch>
          </p:blipFill>
          <p:spPr bwMode="auto">
            <a:xfrm>
              <a:off x="5588023" y="3250771"/>
              <a:ext cx="1776604" cy="28420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question"/>
          <p:cNvGrpSpPr>
            <a:grpSpLocks/>
          </p:cNvGrpSpPr>
          <p:nvPr/>
        </p:nvGrpSpPr>
        <p:grpSpPr bwMode="auto">
          <a:xfrm>
            <a:off x="762000" y="1766888"/>
            <a:ext cx="7632700" cy="504825"/>
            <a:chOff x="761657" y="1766666"/>
            <a:chExt cx="7632700" cy="505035"/>
          </a:xfrm>
        </p:grpSpPr>
        <p:sp>
          <p:nvSpPr>
            <p:cNvPr id="22" name="3"/>
            <p:cNvSpPr/>
            <p:nvPr/>
          </p:nvSpPr>
          <p:spPr bwMode="auto">
            <a:xfrm>
              <a:off x="761657" y="1766666"/>
              <a:ext cx="7632700" cy="50503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fr-FR" dirty="0">
                  <a:solidFill>
                    <a:schemeClr val="tx1"/>
                  </a:solidFill>
                  <a:latin typeface="Twinkl" pitchFamily="2" charset="0"/>
                </a:rPr>
                <a:t>Quelle est la date de ton anniversaire ?</a:t>
              </a:r>
            </a:p>
          </p:txBody>
        </p:sp>
        <p:pic>
          <p:nvPicPr>
            <p:cNvPr id="14360" name="L'ange"/>
            <p:cNvPicPr>
              <a:picLocks noChangeAspect="1"/>
            </p:cNvPicPr>
            <p:nvPr/>
          </p:nvPicPr>
          <p:blipFill>
            <a:blip r:embed="rId17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11765" y="1894459"/>
              <a:ext cx="258049" cy="2494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4" name="4"/>
          <p:cNvGrpSpPr>
            <a:grpSpLocks/>
          </p:cNvGrpSpPr>
          <p:nvPr/>
        </p:nvGrpSpPr>
        <p:grpSpPr bwMode="auto">
          <a:xfrm>
            <a:off x="6421438" y="2757488"/>
            <a:ext cx="1966912" cy="1735137"/>
            <a:chOff x="847288" y="3049891"/>
            <a:chExt cx="1920625" cy="1647944"/>
          </a:xfrm>
        </p:grpSpPr>
        <p:sp>
          <p:nvSpPr>
            <p:cNvPr id="25" name="Oval Callout 24"/>
            <p:cNvSpPr/>
            <p:nvPr/>
          </p:nvSpPr>
          <p:spPr>
            <a:xfrm>
              <a:off x="847288" y="3049891"/>
              <a:ext cx="1920625" cy="1647944"/>
            </a:xfrm>
            <a:prstGeom prst="wedgeEllipseCallout">
              <a:avLst>
                <a:gd name="adj1" fmla="val -60138"/>
                <a:gd name="adj2" fmla="val 50634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fr-FR" sz="1600" dirty="0">
                  <a:solidFill>
                    <a:schemeClr val="tx1"/>
                  </a:solidFill>
                  <a:latin typeface="Twinkl" pitchFamily="2" charset="0"/>
                </a:rPr>
                <a:t>Mon anniversaire est le deux février. </a:t>
              </a:r>
            </a:p>
          </p:txBody>
        </p:sp>
        <p:pic>
          <p:nvPicPr>
            <p:cNvPr id="14358" name="L'ange"/>
            <p:cNvPicPr>
              <a:picLocks noChangeAspect="1"/>
            </p:cNvPicPr>
            <p:nvPr/>
          </p:nvPicPr>
          <p:blipFill>
            <a:blip r:embed="rId17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78219" y="3159795"/>
              <a:ext cx="258762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7" name="3"/>
          <p:cNvGrpSpPr>
            <a:grpSpLocks/>
          </p:cNvGrpSpPr>
          <p:nvPr/>
        </p:nvGrpSpPr>
        <p:grpSpPr bwMode="auto">
          <a:xfrm>
            <a:off x="4400550" y="1947863"/>
            <a:ext cx="2109788" cy="1736725"/>
            <a:chOff x="847288" y="3049891"/>
            <a:chExt cx="2061354" cy="1647944"/>
          </a:xfrm>
        </p:grpSpPr>
        <p:sp>
          <p:nvSpPr>
            <p:cNvPr id="28" name="Oval Callout 27"/>
            <p:cNvSpPr/>
            <p:nvPr/>
          </p:nvSpPr>
          <p:spPr>
            <a:xfrm>
              <a:off x="847288" y="3049891"/>
              <a:ext cx="2061354" cy="1647944"/>
            </a:xfrm>
            <a:prstGeom prst="wedgeEllipseCallout">
              <a:avLst>
                <a:gd name="adj1" fmla="val -17993"/>
                <a:gd name="adj2" fmla="val 72464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fr-FR" sz="1600" dirty="0">
                  <a:solidFill>
                    <a:schemeClr val="tx1"/>
                  </a:solidFill>
                  <a:latin typeface="Twinkl" pitchFamily="2" charset="0"/>
                </a:rPr>
                <a:t>Mon anniversaire est le dix-neuf septembre. </a:t>
              </a:r>
            </a:p>
          </p:txBody>
        </p:sp>
        <p:pic>
          <p:nvPicPr>
            <p:cNvPr id="14356" name="L'ange"/>
            <p:cNvPicPr>
              <a:picLocks noChangeAspect="1"/>
            </p:cNvPicPr>
            <p:nvPr/>
          </p:nvPicPr>
          <p:blipFill>
            <a:blip r:embed="rId17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48584" y="3126803"/>
              <a:ext cx="258762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" name="2"/>
          <p:cNvGrpSpPr>
            <a:grpSpLocks/>
          </p:cNvGrpSpPr>
          <p:nvPr/>
        </p:nvGrpSpPr>
        <p:grpSpPr bwMode="auto">
          <a:xfrm>
            <a:off x="2416175" y="2303463"/>
            <a:ext cx="1873250" cy="1628775"/>
            <a:chOff x="1079822" y="2966093"/>
            <a:chExt cx="1828819" cy="1545842"/>
          </a:xfrm>
        </p:grpSpPr>
        <p:sp>
          <p:nvSpPr>
            <p:cNvPr id="31" name="Oval Callout 30"/>
            <p:cNvSpPr/>
            <p:nvPr/>
          </p:nvSpPr>
          <p:spPr>
            <a:xfrm>
              <a:off x="1079822" y="2966093"/>
              <a:ext cx="1828819" cy="1545842"/>
            </a:xfrm>
            <a:prstGeom prst="wedgeEllipseCallout">
              <a:avLst>
                <a:gd name="adj1" fmla="val 29071"/>
                <a:gd name="adj2" fmla="val 72465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fr-FR" sz="1600" dirty="0">
                  <a:solidFill>
                    <a:schemeClr val="tx1"/>
                  </a:solidFill>
                  <a:latin typeface="Twinkl" pitchFamily="2" charset="0"/>
                </a:rPr>
                <a:t>Mon anniversaire est le vingt mars. </a:t>
              </a:r>
            </a:p>
          </p:txBody>
        </p:sp>
        <p:pic>
          <p:nvPicPr>
            <p:cNvPr id="14354" name="L'ange"/>
            <p:cNvPicPr>
              <a:picLocks noChangeAspect="1"/>
            </p:cNvPicPr>
            <p:nvPr/>
          </p:nvPicPr>
          <p:blipFill>
            <a:blip r:embed="rId17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64850" y="3004899"/>
              <a:ext cx="258762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3" name="1"/>
          <p:cNvGrpSpPr>
            <a:grpSpLocks/>
          </p:cNvGrpSpPr>
          <p:nvPr/>
        </p:nvGrpSpPr>
        <p:grpSpPr bwMode="auto">
          <a:xfrm>
            <a:off x="750888" y="3678238"/>
            <a:ext cx="1873250" cy="1628775"/>
            <a:chOff x="1079822" y="2966093"/>
            <a:chExt cx="1828819" cy="1545842"/>
          </a:xfrm>
        </p:grpSpPr>
        <p:sp>
          <p:nvSpPr>
            <p:cNvPr id="34" name="Oval Callout 33"/>
            <p:cNvSpPr/>
            <p:nvPr/>
          </p:nvSpPr>
          <p:spPr>
            <a:xfrm>
              <a:off x="1079822" y="2966093"/>
              <a:ext cx="1828819" cy="1545842"/>
            </a:xfrm>
            <a:prstGeom prst="wedgeEllipseCallout">
              <a:avLst>
                <a:gd name="adj1" fmla="val 72176"/>
                <a:gd name="adj2" fmla="val 12261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fr-FR" sz="1600" dirty="0">
                  <a:solidFill>
                    <a:schemeClr val="tx1"/>
                  </a:solidFill>
                  <a:latin typeface="Twinkl" pitchFamily="2" charset="0"/>
                </a:rPr>
                <a:t>Mon anniversaire est le onze juillet. </a:t>
              </a:r>
            </a:p>
          </p:txBody>
        </p:sp>
        <p:pic>
          <p:nvPicPr>
            <p:cNvPr id="14352" name="L'ange"/>
            <p:cNvPicPr>
              <a:picLocks noChangeAspect="1"/>
            </p:cNvPicPr>
            <p:nvPr/>
          </p:nvPicPr>
          <p:blipFill>
            <a:blip r:embed="rId17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64850" y="3004899"/>
              <a:ext cx="258762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6" name="5 Quelle est la date de ton anniversair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6250" y="9794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Mon anniversaire est le onze juille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6250" y="17764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Mon anniversaire est le vingt mars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6250" y="25336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8 Mon anniversaire est le deux février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6250" y="33480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9 Mon anniversaire est le dix-neuf septembre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6250" y="41624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399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477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 nodeType="clickPar">
                      <p:stCondLst>
                        <p:cond delay="0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445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 nodeType="clickPar">
                      <p:stCondLst>
                        <p:cond delay="0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4956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 nodeType="clickPar">
                      <p:stCondLst>
                        <p:cond delay="0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4406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3"/>
          <p:cNvSpPr/>
          <p:nvPr/>
        </p:nvSpPr>
        <p:spPr bwMode="auto">
          <a:xfrm>
            <a:off x="755650" y="3294063"/>
            <a:ext cx="7632700" cy="27987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6387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When’s Your Birthday?</a:t>
            </a:r>
          </a:p>
        </p:txBody>
      </p:sp>
      <p:pic>
        <p:nvPicPr>
          <p:cNvPr id="16388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" name="1"/>
          <p:cNvGrpSpPr>
            <a:grpSpLocks/>
          </p:cNvGrpSpPr>
          <p:nvPr/>
        </p:nvGrpSpPr>
        <p:grpSpPr bwMode="auto">
          <a:xfrm>
            <a:off x="1847850" y="1857375"/>
            <a:ext cx="2043113" cy="1776413"/>
            <a:chOff x="914051" y="2966093"/>
            <a:chExt cx="1994590" cy="1685963"/>
          </a:xfrm>
        </p:grpSpPr>
        <p:sp>
          <p:nvSpPr>
            <p:cNvPr id="31" name="Oval Callout 30"/>
            <p:cNvSpPr/>
            <p:nvPr/>
          </p:nvSpPr>
          <p:spPr>
            <a:xfrm>
              <a:off x="914051" y="2966093"/>
              <a:ext cx="1994590" cy="1685963"/>
            </a:xfrm>
            <a:prstGeom prst="wedgeEllipseCallout">
              <a:avLst>
                <a:gd name="adj1" fmla="val 90837"/>
                <a:gd name="adj2" fmla="val 492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fr-FR" sz="1600" dirty="0">
                  <a:solidFill>
                    <a:schemeClr val="tx1"/>
                  </a:solidFill>
                  <a:latin typeface="Twinkl" pitchFamily="2" charset="0"/>
                </a:rPr>
                <a:t>Mon anniversaire est le premier août. </a:t>
              </a:r>
            </a:p>
          </p:txBody>
        </p:sp>
        <p:pic>
          <p:nvPicPr>
            <p:cNvPr id="16394" name="L'ange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1158" y="3036748"/>
              <a:ext cx="258762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6390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482"/>
          <a:stretch>
            <a:fillRect/>
          </a:stretch>
        </p:blipFill>
        <p:spPr bwMode="auto">
          <a:xfrm>
            <a:off x="3890963" y="2038350"/>
            <a:ext cx="1833562" cy="405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answer 1"/>
          <p:cNvSpPr/>
          <p:nvPr/>
        </p:nvSpPr>
        <p:spPr bwMode="auto">
          <a:xfrm>
            <a:off x="1846263" y="1857375"/>
            <a:ext cx="2043112" cy="1776413"/>
          </a:xfrm>
          <a:prstGeom prst="wedgeEllipseCallout">
            <a:avLst>
              <a:gd name="adj1" fmla="val 90837"/>
              <a:gd name="adj2" fmla="val 49200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  <a:latin typeface="Twinkl" pitchFamily="2" charset="0"/>
              </a:rPr>
              <a:t>My birthday is the first of August.</a:t>
            </a:r>
          </a:p>
        </p:txBody>
      </p:sp>
      <p:pic>
        <p:nvPicPr>
          <p:cNvPr id="2" name="10 Mon anniversaire est le premier aoû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17563" y="34559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0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408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1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1163</TotalTime>
  <Words>152</Words>
  <Application>Microsoft Office PowerPoint</Application>
  <PresentationFormat>On-screen Show (4:3)</PresentationFormat>
  <Paragraphs>38</Paragraphs>
  <Slides>8</Slides>
  <Notes>0</Notes>
  <HiddenSlides>0</HiddenSlides>
  <MMClips>16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Calibri</vt:lpstr>
      <vt:lpstr>Tuffy</vt:lpstr>
      <vt:lpstr>Twinkl SemiBold</vt:lpstr>
      <vt:lpstr>Twinkl</vt:lpstr>
      <vt:lpstr>Sassoon Infant Rg</vt:lpstr>
      <vt:lpstr>Arial</vt:lpstr>
      <vt:lpstr>Office Theme</vt:lpstr>
      <vt:lpstr>PowerPoint Presentation</vt:lpstr>
      <vt:lpstr>My Birthday Is In…</vt:lpstr>
      <vt:lpstr>My Birthday Is In…</vt:lpstr>
      <vt:lpstr>Jump for the Month</vt:lpstr>
      <vt:lpstr>When’s Your Birthday?</vt:lpstr>
      <vt:lpstr>When’s Your Birthday?</vt:lpstr>
      <vt:lpstr>When’s Your Birthday?</vt:lpstr>
      <vt:lpstr>When’s Your Birthday?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Jenna Leverton</cp:lastModifiedBy>
  <cp:revision>96</cp:revision>
  <dcterms:created xsi:type="dcterms:W3CDTF">2014-10-01T16:09:27Z</dcterms:created>
  <dcterms:modified xsi:type="dcterms:W3CDTF">2021-02-03T14:14:38Z</dcterms:modified>
</cp:coreProperties>
</file>