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78" r:id="rId2"/>
    <p:sldId id="279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58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pitchFamily="2" charset="0"/>
      <p:regular r:id="rId24"/>
      <p:bold r:id="rId25"/>
    </p:embeddedFon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 SemiBold" charset="0"/>
      <p:bold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4C5B"/>
    <a:srgbClr val="D6E9F3"/>
    <a:srgbClr val="2898A8"/>
    <a:srgbClr val="3399FF"/>
    <a:srgbClr val="DB5183"/>
    <a:srgbClr val="FF7E00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48" y="84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F4E72FA-75CE-4ED5-9F1F-F83A7F40AEE0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14E4972-F10C-46F6-9348-3937B50C0D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81795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16635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2543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3194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991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7256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1" r:id="rId4"/>
    <p:sldLayoutId id="2147483672" r:id="rId5"/>
    <p:sldLayoutId id="2147483676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6.png"/><Relationship Id="rId5" Type="http://schemas.microsoft.com/office/2007/relationships/media" Target="../media/media3.m4a"/><Relationship Id="rId10" Type="http://schemas.openxmlformats.org/officeDocument/2006/relationships/image" Target="../media/image5.png"/><Relationship Id="rId4" Type="http://schemas.openxmlformats.org/officeDocument/2006/relationships/audio" Target="../media/media2.m4a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4.m4a"/><Relationship Id="rId11" Type="http://schemas.openxmlformats.org/officeDocument/2006/relationships/image" Target="../media/image8.png"/><Relationship Id="rId5" Type="http://schemas.microsoft.com/office/2007/relationships/media" Target="../media/media4.m4a"/><Relationship Id="rId10" Type="http://schemas.openxmlformats.org/officeDocument/2006/relationships/image" Target="../media/image5.png"/><Relationship Id="rId4" Type="http://schemas.openxmlformats.org/officeDocument/2006/relationships/audio" Target="../media/media1.m4a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11" Type="http://schemas.openxmlformats.org/officeDocument/2006/relationships/image" Target="../media/image9.png"/><Relationship Id="rId5" Type="http://schemas.microsoft.com/office/2007/relationships/media" Target="../media/media5.m4a"/><Relationship Id="rId10" Type="http://schemas.openxmlformats.org/officeDocument/2006/relationships/image" Target="../media/image5.png"/><Relationship Id="rId4" Type="http://schemas.openxmlformats.org/officeDocument/2006/relationships/audio" Target="../media/media1.m4a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6.m4a"/><Relationship Id="rId11" Type="http://schemas.openxmlformats.org/officeDocument/2006/relationships/image" Target="../media/image10.png"/><Relationship Id="rId5" Type="http://schemas.microsoft.com/office/2007/relationships/media" Target="../media/media6.m4a"/><Relationship Id="rId10" Type="http://schemas.openxmlformats.org/officeDocument/2006/relationships/image" Target="../media/image5.png"/><Relationship Id="rId4" Type="http://schemas.openxmlformats.org/officeDocument/2006/relationships/audio" Target="../media/media1.m4a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7.m4a"/><Relationship Id="rId11" Type="http://schemas.openxmlformats.org/officeDocument/2006/relationships/image" Target="../media/image11.png"/><Relationship Id="rId5" Type="http://schemas.microsoft.com/office/2007/relationships/media" Target="../media/media7.m4a"/><Relationship Id="rId10" Type="http://schemas.openxmlformats.org/officeDocument/2006/relationships/image" Target="../media/image5.png"/><Relationship Id="rId4" Type="http://schemas.openxmlformats.org/officeDocument/2006/relationships/audio" Target="../media/media1.m4a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8.m4a"/><Relationship Id="rId11" Type="http://schemas.openxmlformats.org/officeDocument/2006/relationships/image" Target="../media/image12.png"/><Relationship Id="rId5" Type="http://schemas.microsoft.com/office/2007/relationships/media" Target="../media/media8.m4a"/><Relationship Id="rId10" Type="http://schemas.openxmlformats.org/officeDocument/2006/relationships/image" Target="../media/image5.png"/><Relationship Id="rId4" Type="http://schemas.openxmlformats.org/officeDocument/2006/relationships/audio" Target="../media/media1.m4a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9.m4a"/><Relationship Id="rId11" Type="http://schemas.openxmlformats.org/officeDocument/2006/relationships/image" Target="../media/image13.png"/><Relationship Id="rId5" Type="http://schemas.microsoft.com/office/2007/relationships/media" Target="../media/media9.m4a"/><Relationship Id="rId10" Type="http://schemas.openxmlformats.org/officeDocument/2006/relationships/image" Target="../media/image5.png"/><Relationship Id="rId4" Type="http://schemas.openxmlformats.org/officeDocument/2006/relationships/audio" Target="../media/media1.m4a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m4a"/><Relationship Id="rId13" Type="http://schemas.microsoft.com/office/2007/relationships/media" Target="../media/media9.m4a"/><Relationship Id="rId18" Type="http://schemas.openxmlformats.org/officeDocument/2006/relationships/image" Target="../media/image3.png"/><Relationship Id="rId3" Type="http://schemas.microsoft.com/office/2007/relationships/media" Target="../media/media4.m4a"/><Relationship Id="rId21" Type="http://schemas.openxmlformats.org/officeDocument/2006/relationships/image" Target="../media/image17.png"/><Relationship Id="rId7" Type="http://schemas.microsoft.com/office/2007/relationships/media" Target="../media/media6.m4a"/><Relationship Id="rId12" Type="http://schemas.openxmlformats.org/officeDocument/2006/relationships/audio" Target="../media/media8.m4a"/><Relationship Id="rId17" Type="http://schemas.openxmlformats.org/officeDocument/2006/relationships/image" Target="../media/image14.png"/><Relationship Id="rId25" Type="http://schemas.openxmlformats.org/officeDocument/2006/relationships/image" Target="../media/image7.png"/><Relationship Id="rId2" Type="http://schemas.openxmlformats.org/officeDocument/2006/relationships/audio" Target="../media/media2.m4a"/><Relationship Id="rId16" Type="http://schemas.openxmlformats.org/officeDocument/2006/relationships/image" Target="../media/image5.png"/><Relationship Id="rId20" Type="http://schemas.openxmlformats.org/officeDocument/2006/relationships/image" Target="../media/image16.png"/><Relationship Id="rId1" Type="http://schemas.microsoft.com/office/2007/relationships/media" Target="../media/media2.m4a"/><Relationship Id="rId6" Type="http://schemas.openxmlformats.org/officeDocument/2006/relationships/audio" Target="../media/media5.m4a"/><Relationship Id="rId11" Type="http://schemas.microsoft.com/office/2007/relationships/media" Target="../media/media8.m4a"/><Relationship Id="rId24" Type="http://schemas.openxmlformats.org/officeDocument/2006/relationships/image" Target="../media/image20.png"/><Relationship Id="rId5" Type="http://schemas.microsoft.com/office/2007/relationships/media" Target="../media/media5.m4a"/><Relationship Id="rId15" Type="http://schemas.openxmlformats.org/officeDocument/2006/relationships/slideLayout" Target="../slideLayouts/slideLayout2.xml"/><Relationship Id="rId23" Type="http://schemas.openxmlformats.org/officeDocument/2006/relationships/image" Target="../media/image19.png"/><Relationship Id="rId10" Type="http://schemas.openxmlformats.org/officeDocument/2006/relationships/audio" Target="../media/media7.m4a"/><Relationship Id="rId19" Type="http://schemas.openxmlformats.org/officeDocument/2006/relationships/image" Target="../media/image15.png"/><Relationship Id="rId4" Type="http://schemas.openxmlformats.org/officeDocument/2006/relationships/audio" Target="../media/media4.m4a"/><Relationship Id="rId9" Type="http://schemas.microsoft.com/office/2007/relationships/media" Target="../media/media7.m4a"/><Relationship Id="rId14" Type="http://schemas.openxmlformats.org/officeDocument/2006/relationships/audio" Target="../media/media9.m4a"/><Relationship Id="rId22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1.m4a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5.png"/><Relationship Id="rId4" Type="http://schemas.openxmlformats.org/officeDocument/2006/relationships/audio" Target="../media/media11.m4a"/><Relationship Id="rId9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13.WAV"/><Relationship Id="rId7" Type="http://schemas.openxmlformats.org/officeDocument/2006/relationships/image" Target="../media/image32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31.jpeg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.png"/><Relationship Id="rId4" Type="http://schemas.openxmlformats.org/officeDocument/2006/relationships/audio" Target="../media/media13.WAV"/><Relationship Id="rId9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14.WAV"/><Relationship Id="rId7" Type="http://schemas.openxmlformats.org/officeDocument/2006/relationships/image" Target="../media/image32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34.jpeg"/><Relationship Id="rId11" Type="http://schemas.openxmlformats.org/officeDocument/2006/relationships/image" Target="../media/image7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.png"/><Relationship Id="rId4" Type="http://schemas.openxmlformats.org/officeDocument/2006/relationships/audio" Target="../media/media14.WAV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37"/>
          <a:stretch/>
        </p:blipFill>
        <p:spPr>
          <a:xfrm>
            <a:off x="864897" y="2356238"/>
            <a:ext cx="1637599" cy="3730085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344734" cy="1259471"/>
            <a:chOff x="4148667" y="2447244"/>
            <a:chExt cx="1344734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344734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lundi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3218873" y="3562928"/>
            <a:ext cx="734998" cy="69471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45887" y="6096292"/>
            <a:ext cx="609600" cy="609600"/>
          </a:xfrm>
          <a:prstGeom prst="rect">
            <a:avLst/>
          </a:prstGeom>
        </p:spPr>
      </p:pic>
      <p:pic>
        <p:nvPicPr>
          <p:cNvPr id="6" name="lund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45887" y="5302501"/>
            <a:ext cx="609600" cy="609600"/>
          </a:xfrm>
          <a:prstGeom prst="rect">
            <a:avLst/>
          </a:prstGeom>
        </p:spPr>
      </p:pic>
      <p:pic>
        <p:nvPicPr>
          <p:cNvPr id="7" name="C'est quel jour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07987" y="4316054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82201" y="3400392"/>
            <a:ext cx="609600" cy="609600"/>
          </a:xfrm>
          <a:prstGeom prst="rect">
            <a:avLst/>
          </a:prstGeom>
        </p:spPr>
      </p:pic>
      <p:pic>
        <p:nvPicPr>
          <p:cNvPr id="21" name="lund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82201" y="26066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09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6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4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647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344734" cy="1259471"/>
            <a:chOff x="4148667" y="2447244"/>
            <a:chExt cx="1344734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344734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mardi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3931674" y="3567869"/>
            <a:ext cx="724993" cy="694718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16"/>
          <a:stretch/>
        </p:blipFill>
        <p:spPr>
          <a:xfrm>
            <a:off x="926715" y="2056640"/>
            <a:ext cx="2292158" cy="4030893"/>
          </a:xfrm>
          <a:prstGeom prst="rect">
            <a:avLst/>
          </a:prstGeom>
        </p:spPr>
      </p:pic>
      <p:pic>
        <p:nvPicPr>
          <p:cNvPr id="3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156259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02130" y="954049"/>
            <a:ext cx="609600" cy="609600"/>
          </a:xfrm>
          <a:prstGeom prst="rect">
            <a:avLst/>
          </a:prstGeom>
        </p:spPr>
      </p:pic>
      <p:pic>
        <p:nvPicPr>
          <p:cNvPr id="7" name="mar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43705" y="1667488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2560632"/>
            <a:ext cx="609600" cy="609600"/>
          </a:xfrm>
          <a:prstGeom prst="rect">
            <a:avLst/>
          </a:prstGeom>
        </p:spPr>
      </p:pic>
      <p:pic>
        <p:nvPicPr>
          <p:cNvPr id="21" name="mar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31840" y="327407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19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32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32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5" y="2232494"/>
            <a:ext cx="1458977" cy="1259471"/>
            <a:chOff x="4148666" y="2447244"/>
            <a:chExt cx="1458977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6" y="2447244"/>
              <a:ext cx="1458977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mercredi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8772" y="2532703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4567235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276"/>
          <a:stretch/>
        </p:blipFill>
        <p:spPr>
          <a:xfrm>
            <a:off x="873865" y="2117659"/>
            <a:ext cx="1563548" cy="3978341"/>
          </a:xfrm>
          <a:prstGeom prst="rect">
            <a:avLst/>
          </a:prstGeom>
        </p:spPr>
      </p:pic>
      <p:pic>
        <p:nvPicPr>
          <p:cNvPr id="14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156259"/>
            <a:ext cx="609600" cy="609600"/>
          </a:xfrm>
          <a:prstGeom prst="rect">
            <a:avLst/>
          </a:prstGeom>
        </p:spPr>
      </p:pic>
      <p:pic>
        <p:nvPicPr>
          <p:cNvPr id="15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02130" y="954049"/>
            <a:ext cx="609600" cy="609600"/>
          </a:xfrm>
          <a:prstGeom prst="rect">
            <a:avLst/>
          </a:prstGeom>
        </p:spPr>
      </p:pic>
      <p:pic>
        <p:nvPicPr>
          <p:cNvPr id="1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265" y="2560632"/>
            <a:ext cx="609600" cy="609600"/>
          </a:xfrm>
          <a:prstGeom prst="rect">
            <a:avLst/>
          </a:prstGeom>
        </p:spPr>
      </p:pic>
      <p:pic>
        <p:nvPicPr>
          <p:cNvPr id="5" name="merc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40513" y="1747587"/>
            <a:ext cx="609600" cy="609600"/>
          </a:xfrm>
          <a:prstGeom prst="rect">
            <a:avLst/>
          </a:prstGeom>
        </p:spPr>
      </p:pic>
      <p:pic>
        <p:nvPicPr>
          <p:cNvPr id="21" name="merc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72801" y="33741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61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8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46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85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856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18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295822" cy="1259471"/>
            <a:chOff x="4148667" y="2447244"/>
            <a:chExt cx="1295822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295822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jeudi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5190339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06"/>
          <a:stretch/>
        </p:blipFill>
        <p:spPr>
          <a:xfrm>
            <a:off x="827761" y="2156687"/>
            <a:ext cx="1593284" cy="3939313"/>
          </a:xfrm>
          <a:prstGeom prst="rect">
            <a:avLst/>
          </a:prstGeom>
        </p:spPr>
      </p:pic>
      <p:pic>
        <p:nvPicPr>
          <p:cNvPr id="3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2400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713884"/>
            <a:ext cx="609600" cy="609600"/>
          </a:xfrm>
          <a:prstGeom prst="rect">
            <a:avLst/>
          </a:prstGeom>
        </p:spPr>
      </p:pic>
      <p:pic>
        <p:nvPicPr>
          <p:cNvPr id="7" name="jeu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1476000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2232494"/>
            <a:ext cx="609600" cy="609600"/>
          </a:xfrm>
          <a:prstGeom prst="rect">
            <a:avLst/>
          </a:prstGeom>
        </p:spPr>
      </p:pic>
      <p:pic>
        <p:nvPicPr>
          <p:cNvPr id="21" name="jeu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19162" y="29946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36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5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55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434262" cy="1259471"/>
            <a:chOff x="4148667" y="2447244"/>
            <a:chExt cx="1434262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434262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vendredi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6416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5820652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25"/>
          <a:stretch/>
        </p:blipFill>
        <p:spPr>
          <a:xfrm>
            <a:off x="715916" y="2303457"/>
            <a:ext cx="2292628" cy="3792543"/>
          </a:xfrm>
          <a:prstGeom prst="rect">
            <a:avLst/>
          </a:prstGeom>
        </p:spPr>
      </p:pic>
      <p:pic>
        <p:nvPicPr>
          <p:cNvPr id="5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59004" y="2400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25738" y="739200"/>
            <a:ext cx="609600" cy="609600"/>
          </a:xfrm>
          <a:prstGeom prst="rect">
            <a:avLst/>
          </a:prstGeom>
        </p:spPr>
      </p:pic>
      <p:pic>
        <p:nvPicPr>
          <p:cNvPr id="7" name="vend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10503" y="1456202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25738" y="2173204"/>
            <a:ext cx="609600" cy="609600"/>
          </a:xfrm>
          <a:prstGeom prst="rect">
            <a:avLst/>
          </a:prstGeom>
        </p:spPr>
      </p:pic>
      <p:pic>
        <p:nvPicPr>
          <p:cNvPr id="21" name="vend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810503" y="28902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19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9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90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6" y="2232494"/>
            <a:ext cx="1363554" cy="1259471"/>
            <a:chOff x="4148667" y="2447244"/>
            <a:chExt cx="1363554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363554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samedi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7731" y="251820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6438719" y="3585064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128"/>
          <a:stretch/>
        </p:blipFill>
        <p:spPr>
          <a:xfrm flipH="1">
            <a:off x="879847" y="2432045"/>
            <a:ext cx="2339025" cy="3663956"/>
          </a:xfrm>
          <a:prstGeom prst="rect">
            <a:avLst/>
          </a:prstGeom>
        </p:spPr>
      </p:pic>
      <p:pic>
        <p:nvPicPr>
          <p:cNvPr id="3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990767" y="2400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55301" y="728663"/>
            <a:ext cx="609600" cy="609600"/>
          </a:xfrm>
          <a:prstGeom prst="rect">
            <a:avLst/>
          </a:prstGeom>
        </p:spPr>
      </p:pic>
      <p:pic>
        <p:nvPicPr>
          <p:cNvPr id="7" name="sam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55301" y="1498805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34876" y="2268947"/>
            <a:ext cx="609600" cy="609600"/>
          </a:xfrm>
          <a:prstGeom prst="rect">
            <a:avLst/>
          </a:prstGeom>
        </p:spPr>
      </p:pic>
      <p:pic>
        <p:nvPicPr>
          <p:cNvPr id="21" name="sam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34876" y="30390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585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56"/>
                            </p:stCondLst>
                            <p:childTnLst>
                              <p:par>
                                <p:cTn id="3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04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1"/>
          <p:cNvGrpSpPr/>
          <p:nvPr/>
        </p:nvGrpSpPr>
        <p:grpSpPr>
          <a:xfrm>
            <a:off x="750885" y="1972288"/>
            <a:ext cx="7632700" cy="634313"/>
            <a:chOff x="750885" y="1972288"/>
            <a:chExt cx="7632700" cy="634313"/>
          </a:xfrm>
        </p:grpSpPr>
        <p:sp>
          <p:nvSpPr>
            <p:cNvPr id="22" name="Rectangle 21"/>
            <p:cNvSpPr/>
            <p:nvPr/>
          </p:nvSpPr>
          <p:spPr>
            <a:xfrm>
              <a:off x="750885" y="1972288"/>
              <a:ext cx="7632700" cy="634313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755650" y="2100609"/>
              <a:ext cx="7627934" cy="369332"/>
            </a:xfrm>
            <a:prstGeom prst="rect">
              <a:avLst/>
            </a:prstGeom>
          </p:spPr>
          <p:txBody>
            <a:bodyPr wrap="square" lIns="216000">
              <a:spAutoFit/>
            </a:bodyPr>
            <a:lstStyle/>
            <a:p>
              <a:pPr algn="ctr"/>
              <a:r>
                <a:rPr lang="en-GB" dirty="0" err="1">
                  <a:latin typeface="Twinkl" pitchFamily="2" charset="0"/>
                </a:rPr>
                <a:t>C’est</a:t>
              </a:r>
              <a:r>
                <a:rPr lang="en-GB" dirty="0">
                  <a:latin typeface="Twinkl" pitchFamily="2" charset="0"/>
                </a:rPr>
                <a:t> </a:t>
              </a:r>
              <a:r>
                <a:rPr lang="en-GB" dirty="0" err="1">
                  <a:latin typeface="Twinkl" pitchFamily="2" charset="0"/>
                </a:rPr>
                <a:t>quel</a:t>
              </a:r>
              <a:r>
                <a:rPr lang="en-GB" dirty="0">
                  <a:latin typeface="Twinkl" pitchFamily="2" charset="0"/>
                </a:rPr>
                <a:t> jour ?</a:t>
              </a:r>
            </a:p>
          </p:txBody>
        </p:sp>
        <p:pic>
          <p:nvPicPr>
            <p:cNvPr id="24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6569" y="2156687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2626171" y="288324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2"/>
          <p:cNvGrpSpPr/>
          <p:nvPr/>
        </p:nvGrpSpPr>
        <p:grpSpPr>
          <a:xfrm>
            <a:off x="2421044" y="2232494"/>
            <a:ext cx="1582543" cy="1259471"/>
            <a:chOff x="4148667" y="2447244"/>
            <a:chExt cx="1415543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415543" cy="1259471"/>
            </a:xfrm>
            <a:prstGeom prst="wedgeEllipseCallout">
              <a:avLst>
                <a:gd name="adj1" fmla="val -78805"/>
                <a:gd name="adj2" fmla="val 218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</a:t>
              </a:r>
              <a:r>
                <a:rPr lang="en-GB" dirty="0" err="1">
                  <a:solidFill>
                    <a:schemeClr val="tx1"/>
                  </a:solidFill>
                </a:rPr>
                <a:t>dimanche</a:t>
              </a:r>
              <a:r>
                <a:rPr lang="en-GB" dirty="0">
                  <a:solidFill>
                    <a:schemeClr val="tx1"/>
                  </a:solidFill>
                </a:rPr>
                <a:t>.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27056" y="2513265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" name="Oval 24"/>
          <p:cNvSpPr/>
          <p:nvPr/>
        </p:nvSpPr>
        <p:spPr>
          <a:xfrm>
            <a:off x="7056786" y="3567869"/>
            <a:ext cx="724993" cy="614664"/>
          </a:xfrm>
          <a:prstGeom prst="ellipse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0"/>
          <a:stretch/>
        </p:blipFill>
        <p:spPr>
          <a:xfrm flipH="1">
            <a:off x="955523" y="2056640"/>
            <a:ext cx="1376960" cy="4030893"/>
          </a:xfrm>
          <a:prstGeom prst="rect">
            <a:avLst/>
          </a:prstGeom>
        </p:spPr>
      </p:pic>
      <p:pic>
        <p:nvPicPr>
          <p:cNvPr id="5" name="C'est quel jou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27530" y="119063"/>
            <a:ext cx="609600" cy="609600"/>
          </a:xfrm>
          <a:prstGeom prst="rect">
            <a:avLst/>
          </a:prstGeom>
        </p:spPr>
      </p:pic>
      <p:pic>
        <p:nvPicPr>
          <p:cNvPr id="6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27530" y="866400"/>
            <a:ext cx="609600" cy="609600"/>
          </a:xfrm>
          <a:prstGeom prst="rect">
            <a:avLst/>
          </a:prstGeom>
        </p:spPr>
      </p:pic>
      <p:pic>
        <p:nvPicPr>
          <p:cNvPr id="7" name="dimanch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60380" y="1622894"/>
            <a:ext cx="609600" cy="609600"/>
          </a:xfrm>
          <a:prstGeom prst="rect">
            <a:avLst/>
          </a:prstGeom>
        </p:spPr>
      </p:pic>
      <p:pic>
        <p:nvPicPr>
          <p:cNvPr id="17" name="C'es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63144" y="2323053"/>
            <a:ext cx="609600" cy="609600"/>
          </a:xfrm>
          <a:prstGeom prst="rect">
            <a:avLst/>
          </a:prstGeom>
        </p:spPr>
      </p:pic>
      <p:pic>
        <p:nvPicPr>
          <p:cNvPr id="21" name="dimanch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1095994" y="307954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966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85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856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2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856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56"/>
                            </p:stCondLst>
                            <p:childTnLst>
                              <p:par>
                                <p:cTn id="3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02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47" name="1"/>
          <p:cNvGrpSpPr/>
          <p:nvPr/>
        </p:nvGrpSpPr>
        <p:grpSpPr>
          <a:xfrm>
            <a:off x="755650" y="2188932"/>
            <a:ext cx="1821999" cy="1888827"/>
            <a:chOff x="755650" y="2188932"/>
            <a:chExt cx="1821999" cy="1888827"/>
          </a:xfrm>
        </p:grpSpPr>
        <p:grpSp>
          <p:nvGrpSpPr>
            <p:cNvPr id="6" name="Group 5"/>
            <p:cNvGrpSpPr/>
            <p:nvPr/>
          </p:nvGrpSpPr>
          <p:grpSpPr>
            <a:xfrm>
              <a:off x="755650" y="2188932"/>
              <a:ext cx="1821999" cy="1888827"/>
              <a:chOff x="755650" y="2188932"/>
              <a:chExt cx="1821999" cy="1888827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755650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lundi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39" name="Picture 38"/>
              <p:cNvPicPr>
                <a:picLocks noChangeAspect="1"/>
              </p:cNvPicPr>
              <p:nvPr/>
            </p:nvPicPr>
            <p:blipFill rotWithShape="1"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5584"/>
              <a:stretch/>
            </p:blipFill>
            <p:spPr>
              <a:xfrm>
                <a:off x="1211295" y="2871678"/>
                <a:ext cx="741373" cy="1200789"/>
              </a:xfrm>
              <a:prstGeom prst="rect">
                <a:avLst/>
              </a:prstGeom>
            </p:spPr>
          </p:pic>
        </p:grpSp>
        <p:pic>
          <p:nvPicPr>
            <p:cNvPr id="46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634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9" name="2"/>
          <p:cNvGrpSpPr/>
          <p:nvPr/>
        </p:nvGrpSpPr>
        <p:grpSpPr>
          <a:xfrm>
            <a:off x="2693684" y="2188932"/>
            <a:ext cx="1821999" cy="1888827"/>
            <a:chOff x="2693684" y="2188932"/>
            <a:chExt cx="1821999" cy="1888827"/>
          </a:xfrm>
        </p:grpSpPr>
        <p:grpSp>
          <p:nvGrpSpPr>
            <p:cNvPr id="7" name="Group 6"/>
            <p:cNvGrpSpPr/>
            <p:nvPr/>
          </p:nvGrpSpPr>
          <p:grpSpPr>
            <a:xfrm>
              <a:off x="2693684" y="2188932"/>
              <a:ext cx="1821999" cy="1888827"/>
              <a:chOff x="2693684" y="2188932"/>
              <a:chExt cx="1821999" cy="1888827"/>
            </a:xfrm>
          </p:grpSpPr>
          <p:sp>
            <p:nvSpPr>
              <p:cNvPr id="32" name="Rectangle 31"/>
              <p:cNvSpPr/>
              <p:nvPr/>
            </p:nvSpPr>
            <p:spPr>
              <a:xfrm>
                <a:off x="2693684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mardi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40" name="Picture 39"/>
              <p:cNvPicPr>
                <a:picLocks noChangeAspect="1"/>
              </p:cNvPicPr>
              <p:nvPr/>
            </p:nvPicPr>
            <p:blipFill rotWithShape="1"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7404"/>
              <a:stretch/>
            </p:blipFill>
            <p:spPr>
              <a:xfrm>
                <a:off x="3238115" y="2871678"/>
                <a:ext cx="1179565" cy="1200789"/>
              </a:xfrm>
              <a:prstGeom prst="rect">
                <a:avLst/>
              </a:prstGeom>
            </p:spPr>
          </p:pic>
        </p:grpSp>
        <p:pic>
          <p:nvPicPr>
            <p:cNvPr id="48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9924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8" name="3"/>
          <p:cNvGrpSpPr/>
          <p:nvPr/>
        </p:nvGrpSpPr>
        <p:grpSpPr>
          <a:xfrm>
            <a:off x="4631718" y="2188932"/>
            <a:ext cx="1821999" cy="1892001"/>
            <a:chOff x="4631718" y="2188932"/>
            <a:chExt cx="1821999" cy="1892001"/>
          </a:xfrm>
        </p:grpSpPr>
        <p:grpSp>
          <p:nvGrpSpPr>
            <p:cNvPr id="10" name="Group 9"/>
            <p:cNvGrpSpPr/>
            <p:nvPr/>
          </p:nvGrpSpPr>
          <p:grpSpPr>
            <a:xfrm>
              <a:off x="4631718" y="2188932"/>
              <a:ext cx="1821999" cy="1892001"/>
              <a:chOff x="4631718" y="2188932"/>
              <a:chExt cx="1821999" cy="1892001"/>
            </a:xfrm>
          </p:grpSpPr>
          <p:sp>
            <p:nvSpPr>
              <p:cNvPr id="33" name="Rectangle 32"/>
              <p:cNvSpPr/>
              <p:nvPr/>
            </p:nvSpPr>
            <p:spPr>
              <a:xfrm>
                <a:off x="4631718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000" b="1" dirty="0" err="1">
                    <a:latin typeface="Twinkl" pitchFamily="2" charset="0"/>
                  </a:rPr>
                  <a:t>mercredi</a:t>
                </a:r>
                <a:endParaRPr lang="en-GB" sz="3000" b="1" dirty="0">
                  <a:latin typeface="Twinkl" pitchFamily="2" charset="0"/>
                </a:endParaRPr>
              </a:p>
            </p:txBody>
          </p:sp>
          <p:pic>
            <p:nvPicPr>
              <p:cNvPr id="41" name="Picture 40"/>
              <p:cNvPicPr>
                <a:picLocks noChangeAspect="1"/>
              </p:cNvPicPr>
              <p:nvPr/>
            </p:nvPicPr>
            <p:blipFill rotWithShape="1"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6068"/>
              <a:stretch/>
            </p:blipFill>
            <p:spPr>
              <a:xfrm>
                <a:off x="5164943" y="2880144"/>
                <a:ext cx="706016" cy="1200789"/>
              </a:xfrm>
              <a:prstGeom prst="rect">
                <a:avLst/>
              </a:prstGeom>
            </p:spPr>
          </p:pic>
        </p:grpSp>
        <p:pic>
          <p:nvPicPr>
            <p:cNvPr id="49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1368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7" name="4"/>
          <p:cNvGrpSpPr/>
          <p:nvPr/>
        </p:nvGrpSpPr>
        <p:grpSpPr>
          <a:xfrm>
            <a:off x="6569751" y="2188932"/>
            <a:ext cx="1821999" cy="1892001"/>
            <a:chOff x="6569751" y="2188932"/>
            <a:chExt cx="1821999" cy="1892001"/>
          </a:xfrm>
        </p:grpSpPr>
        <p:grpSp>
          <p:nvGrpSpPr>
            <p:cNvPr id="11" name="Group 10"/>
            <p:cNvGrpSpPr/>
            <p:nvPr/>
          </p:nvGrpSpPr>
          <p:grpSpPr>
            <a:xfrm>
              <a:off x="6569751" y="2188932"/>
              <a:ext cx="1821999" cy="1892001"/>
              <a:chOff x="6569751" y="2188932"/>
              <a:chExt cx="1821999" cy="1892001"/>
            </a:xfrm>
          </p:grpSpPr>
          <p:sp>
            <p:nvSpPr>
              <p:cNvPr id="34" name="Rectangle 33"/>
              <p:cNvSpPr/>
              <p:nvPr/>
            </p:nvSpPr>
            <p:spPr>
              <a:xfrm>
                <a:off x="6569751" y="2188932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jeudi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42" name="Picture 41"/>
              <p:cNvPicPr>
                <a:picLocks noChangeAspect="1"/>
              </p:cNvPicPr>
              <p:nvPr/>
            </p:nvPicPr>
            <p:blipFill rotWithShape="1"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9512"/>
              <a:stretch/>
            </p:blipFill>
            <p:spPr>
              <a:xfrm>
                <a:off x="7098133" y="2871678"/>
                <a:ext cx="765234" cy="1209255"/>
              </a:xfrm>
              <a:prstGeom prst="rect">
                <a:avLst/>
              </a:prstGeom>
            </p:spPr>
          </p:pic>
        </p:grpSp>
        <p:pic>
          <p:nvPicPr>
            <p:cNvPr id="50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9718" y="3755116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6" name="5"/>
          <p:cNvGrpSpPr/>
          <p:nvPr/>
        </p:nvGrpSpPr>
        <p:grpSpPr>
          <a:xfrm>
            <a:off x="1666649" y="4210051"/>
            <a:ext cx="1821999" cy="1892002"/>
            <a:chOff x="755650" y="4203998"/>
            <a:chExt cx="1821999" cy="1892002"/>
          </a:xfrm>
        </p:grpSpPr>
        <p:grpSp>
          <p:nvGrpSpPr>
            <p:cNvPr id="12" name="Group 11"/>
            <p:cNvGrpSpPr/>
            <p:nvPr/>
          </p:nvGrpSpPr>
          <p:grpSpPr>
            <a:xfrm>
              <a:off x="755650" y="4203998"/>
              <a:ext cx="1821999" cy="1892002"/>
              <a:chOff x="755650" y="4203998"/>
              <a:chExt cx="1821999" cy="1892002"/>
            </a:xfrm>
          </p:grpSpPr>
          <p:sp>
            <p:nvSpPr>
              <p:cNvPr id="35" name="Rectangle 34"/>
              <p:cNvSpPr/>
              <p:nvPr/>
            </p:nvSpPr>
            <p:spPr>
              <a:xfrm>
                <a:off x="755650" y="4203998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000" b="1" dirty="0" err="1">
                    <a:latin typeface="Twinkl" pitchFamily="2" charset="0"/>
                  </a:rPr>
                  <a:t>vendredi</a:t>
                </a:r>
                <a:endParaRPr lang="en-GB" sz="3000" b="1" dirty="0">
                  <a:latin typeface="Twinkl" pitchFamily="2" charset="0"/>
                </a:endParaRPr>
              </a:p>
            </p:txBody>
          </p:sp>
          <p:pic>
            <p:nvPicPr>
              <p:cNvPr id="43" name="Picture 42"/>
              <p:cNvPicPr>
                <a:picLocks noChangeAspect="1"/>
              </p:cNvPicPr>
              <p:nvPr/>
            </p:nvPicPr>
            <p:blipFill rotWithShape="1"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9706"/>
              <a:stretch/>
            </p:blipFill>
            <p:spPr>
              <a:xfrm>
                <a:off x="1088449" y="4842933"/>
                <a:ext cx="1351199" cy="1253067"/>
              </a:xfrm>
              <a:prstGeom prst="rect">
                <a:avLst/>
              </a:prstGeom>
            </p:spPr>
          </p:pic>
        </p:grpSp>
        <p:pic>
          <p:nvPicPr>
            <p:cNvPr id="51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72634" y="5734051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5" name="6"/>
          <p:cNvGrpSpPr/>
          <p:nvPr/>
        </p:nvGrpSpPr>
        <p:grpSpPr>
          <a:xfrm>
            <a:off x="3604683" y="4210051"/>
            <a:ext cx="1898629" cy="1892002"/>
            <a:chOff x="2693684" y="4203998"/>
            <a:chExt cx="1898629" cy="1892002"/>
          </a:xfrm>
        </p:grpSpPr>
        <p:grpSp>
          <p:nvGrpSpPr>
            <p:cNvPr id="13" name="Group 12"/>
            <p:cNvGrpSpPr/>
            <p:nvPr/>
          </p:nvGrpSpPr>
          <p:grpSpPr>
            <a:xfrm>
              <a:off x="2693684" y="4203998"/>
              <a:ext cx="1898629" cy="1892002"/>
              <a:chOff x="2693684" y="4203998"/>
              <a:chExt cx="1898629" cy="1892002"/>
            </a:xfrm>
          </p:grpSpPr>
          <p:sp>
            <p:nvSpPr>
              <p:cNvPr id="36" name="Rectangle 35"/>
              <p:cNvSpPr/>
              <p:nvPr/>
            </p:nvSpPr>
            <p:spPr>
              <a:xfrm>
                <a:off x="2693684" y="4203998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3600" b="1" dirty="0" err="1">
                    <a:latin typeface="Twinkl" pitchFamily="2" charset="0"/>
                  </a:rPr>
                  <a:t>samedi</a:t>
                </a:r>
                <a:endParaRPr lang="en-GB" sz="3600" b="1" dirty="0">
                  <a:latin typeface="Twinkl" pitchFamily="2" charset="0"/>
                </a:endParaRPr>
              </a:p>
            </p:txBody>
          </p:sp>
          <p:pic>
            <p:nvPicPr>
              <p:cNvPr id="44" name="Picture 43"/>
              <p:cNvPicPr>
                <a:picLocks noChangeAspect="1"/>
              </p:cNvPicPr>
              <p:nvPr/>
            </p:nvPicPr>
            <p:blipFill rotWithShape="1"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9357"/>
              <a:stretch/>
            </p:blipFill>
            <p:spPr>
              <a:xfrm flipH="1">
                <a:off x="3138363" y="4842933"/>
                <a:ext cx="1453950" cy="1253067"/>
              </a:xfrm>
              <a:prstGeom prst="rect">
                <a:avLst/>
              </a:prstGeom>
            </p:spPr>
          </p:pic>
        </p:grpSp>
        <p:pic>
          <p:nvPicPr>
            <p:cNvPr id="52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9582" y="5734051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4" name="7"/>
          <p:cNvGrpSpPr/>
          <p:nvPr/>
        </p:nvGrpSpPr>
        <p:grpSpPr>
          <a:xfrm>
            <a:off x="5542717" y="4210051"/>
            <a:ext cx="1821999" cy="1888827"/>
            <a:chOff x="4631718" y="4203998"/>
            <a:chExt cx="1821999" cy="1888827"/>
          </a:xfrm>
        </p:grpSpPr>
        <p:grpSp>
          <p:nvGrpSpPr>
            <p:cNvPr id="14" name="Group 13"/>
            <p:cNvGrpSpPr/>
            <p:nvPr/>
          </p:nvGrpSpPr>
          <p:grpSpPr>
            <a:xfrm>
              <a:off x="4631718" y="4203998"/>
              <a:ext cx="1821999" cy="1888827"/>
              <a:chOff x="4631718" y="4203998"/>
              <a:chExt cx="1821999" cy="1888827"/>
            </a:xfrm>
          </p:grpSpPr>
          <p:sp>
            <p:nvSpPr>
              <p:cNvPr id="37" name="Rectangle 36"/>
              <p:cNvSpPr/>
              <p:nvPr/>
            </p:nvSpPr>
            <p:spPr>
              <a:xfrm>
                <a:off x="4631718" y="4203998"/>
                <a:ext cx="1821999" cy="1888827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GB" sz="2800" b="1" dirty="0" err="1">
                    <a:latin typeface="Twinkl" pitchFamily="2" charset="0"/>
                  </a:rPr>
                  <a:t>dimanche</a:t>
                </a:r>
                <a:endParaRPr lang="en-GB" sz="2800" b="1" dirty="0">
                  <a:latin typeface="Twinkl" pitchFamily="2" charset="0"/>
                </a:endParaRPr>
              </a:p>
            </p:txBody>
          </p:sp>
          <p:pic>
            <p:nvPicPr>
              <p:cNvPr id="45" name="Picture 44"/>
              <p:cNvPicPr>
                <a:picLocks noChangeAspect="1"/>
              </p:cNvPicPr>
              <p:nvPr/>
            </p:nvPicPr>
            <p:blipFill rotWithShape="1"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55221"/>
              <a:stretch/>
            </p:blipFill>
            <p:spPr>
              <a:xfrm flipH="1">
                <a:off x="5135978" y="4760505"/>
                <a:ext cx="774074" cy="1332320"/>
              </a:xfrm>
              <a:prstGeom prst="rect">
                <a:avLst/>
              </a:prstGeom>
            </p:spPr>
          </p:pic>
        </p:grpSp>
        <p:pic>
          <p:nvPicPr>
            <p:cNvPr id="53" name="L'ange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7239" y="5734051"/>
              <a:ext cx="289291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lund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793216" y="-96837"/>
            <a:ext cx="609600" cy="609600"/>
          </a:xfrm>
          <a:prstGeom prst="rect">
            <a:avLst/>
          </a:prstGeom>
        </p:spPr>
      </p:pic>
      <p:pic>
        <p:nvPicPr>
          <p:cNvPr id="8" name="mard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82233" y="641814"/>
            <a:ext cx="609600" cy="609600"/>
          </a:xfrm>
          <a:prstGeom prst="rect">
            <a:avLst/>
          </a:prstGeom>
        </p:spPr>
      </p:pic>
      <p:pic>
        <p:nvPicPr>
          <p:cNvPr id="9" name="mercredi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22117" y="1380465"/>
            <a:ext cx="609600" cy="609600"/>
          </a:xfrm>
          <a:prstGeom prst="rect">
            <a:avLst/>
          </a:prstGeom>
        </p:spPr>
      </p:pic>
      <p:pic>
        <p:nvPicPr>
          <p:cNvPr id="15" name="jeudi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882233" y="2133684"/>
            <a:ext cx="609601" cy="609600"/>
          </a:xfrm>
          <a:prstGeom prst="rect">
            <a:avLst/>
          </a:prstGeom>
        </p:spPr>
      </p:pic>
      <p:pic>
        <p:nvPicPr>
          <p:cNvPr id="16" name="vendredi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910191" y="2894640"/>
            <a:ext cx="609600" cy="609600"/>
          </a:xfrm>
          <a:prstGeom prst="rect">
            <a:avLst/>
          </a:prstGeom>
        </p:spPr>
      </p:pic>
      <p:pic>
        <p:nvPicPr>
          <p:cNvPr id="17" name="samedi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973171" y="3655596"/>
            <a:ext cx="609600" cy="609600"/>
          </a:xfrm>
          <a:prstGeom prst="rect">
            <a:avLst/>
          </a:prstGeom>
        </p:spPr>
      </p:pic>
      <p:pic>
        <p:nvPicPr>
          <p:cNvPr id="18" name="dimanch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5"/>
          <a:stretch>
            <a:fillRect/>
          </a:stretch>
        </p:blipFill>
        <p:spPr>
          <a:xfrm>
            <a:off x="-1063932" y="45280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504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26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232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18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audio>
              <p:cMediaNode vol="80000">
                <p:cTn id="7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555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audio>
              <p:cMediaNode vol="80000">
                <p:cTn id="8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190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204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0" dur="202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err="1"/>
              <a:t>C’est</a:t>
            </a:r>
            <a:r>
              <a:rPr lang="en-GB" dirty="0"/>
              <a:t> </a:t>
            </a:r>
            <a:r>
              <a:rPr lang="en-GB" dirty="0" err="1"/>
              <a:t>quel</a:t>
            </a:r>
            <a:r>
              <a:rPr lang="en-GB" dirty="0"/>
              <a:t> jour ?</a:t>
            </a:r>
            <a:br>
              <a:rPr lang="en-GB" dirty="0"/>
            </a:br>
            <a:r>
              <a:rPr lang="en-GB" sz="3100" dirty="0"/>
              <a:t>(What Day Is It?)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193"/>
          <a:stretch/>
        </p:blipFill>
        <p:spPr>
          <a:xfrm rot="228167">
            <a:off x="2104773" y="2417267"/>
            <a:ext cx="1272850" cy="9151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301"/>
          <a:stretch/>
        </p:blipFill>
        <p:spPr>
          <a:xfrm rot="21273049">
            <a:off x="4037132" y="2528077"/>
            <a:ext cx="1272849" cy="913202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666"/>
          <a:stretch/>
        </p:blipFill>
        <p:spPr>
          <a:xfrm rot="265502">
            <a:off x="5973933" y="2382528"/>
            <a:ext cx="1284821" cy="9151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" t="49980" r="-528" b="-314"/>
          <a:stretch/>
        </p:blipFill>
        <p:spPr>
          <a:xfrm rot="21236246">
            <a:off x="1645913" y="4346931"/>
            <a:ext cx="1284821" cy="915167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51"/>
          <a:stretch/>
        </p:blipFill>
        <p:spPr>
          <a:xfrm rot="413586">
            <a:off x="6530229" y="4352084"/>
            <a:ext cx="1269487" cy="89193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4" t="49829" r="534" b="522"/>
          <a:stretch/>
        </p:blipFill>
        <p:spPr>
          <a:xfrm rot="21131828">
            <a:off x="5037014" y="4356206"/>
            <a:ext cx="1269487" cy="89193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 rot="21134266">
            <a:off x="3350768" y="4357726"/>
            <a:ext cx="1256277" cy="888895"/>
          </a:xfrm>
          <a:prstGeom prst="rect">
            <a:avLst/>
          </a:prstGeo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4485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358" b="31918"/>
          <a:stretch/>
        </p:blipFill>
        <p:spPr>
          <a:xfrm>
            <a:off x="1826217" y="2884453"/>
            <a:ext cx="5762179" cy="32030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61059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La </a:t>
            </a:r>
            <a:r>
              <a:rPr lang="en-GB" dirty="0" err="1"/>
              <a:t>semaine</a:t>
            </a:r>
            <a:r>
              <a:rPr lang="en-GB" dirty="0"/>
              <a:t/>
            </a:r>
            <a:br>
              <a:rPr lang="en-GB" dirty="0"/>
            </a:br>
            <a:r>
              <a:rPr lang="en-GB" sz="3100" dirty="0"/>
              <a:t>(the week)</a:t>
            </a:r>
          </a:p>
        </p:txBody>
      </p:sp>
      <p:pic>
        <p:nvPicPr>
          <p:cNvPr id="4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grpSp>
        <p:nvGrpSpPr>
          <p:cNvPr id="18" name="1"/>
          <p:cNvGrpSpPr/>
          <p:nvPr/>
        </p:nvGrpSpPr>
        <p:grpSpPr>
          <a:xfrm>
            <a:off x="2332483" y="1840205"/>
            <a:ext cx="1794674" cy="1259471"/>
            <a:chOff x="4148667" y="2447244"/>
            <a:chExt cx="1605288" cy="1259471"/>
          </a:xfrm>
        </p:grpSpPr>
        <p:sp>
          <p:nvSpPr>
            <p:cNvPr id="19" name="Oval Callout 18"/>
            <p:cNvSpPr/>
            <p:nvPr/>
          </p:nvSpPr>
          <p:spPr>
            <a:xfrm>
              <a:off x="4148667" y="2447244"/>
              <a:ext cx="1605288" cy="1259471"/>
            </a:xfrm>
            <a:prstGeom prst="wedgeEllipseCallout">
              <a:avLst>
                <a:gd name="adj1" fmla="val -86911"/>
                <a:gd name="adj2" fmla="val 55212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Qu’est-ce</a:t>
              </a:r>
              <a:r>
                <a:rPr lang="en-GB" dirty="0">
                  <a:solidFill>
                    <a:schemeClr val="tx1"/>
                  </a:solidFill>
                </a:rPr>
                <a:t> que </a:t>
              </a:r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? </a:t>
              </a:r>
            </a:p>
          </p:txBody>
        </p:sp>
        <p:pic>
          <p:nvPicPr>
            <p:cNvPr id="20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929" y="251208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40"/>
          <a:stretch/>
        </p:blipFill>
        <p:spPr>
          <a:xfrm flipH="1">
            <a:off x="955523" y="2056640"/>
            <a:ext cx="1376960" cy="40308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51"/>
          <a:stretch/>
        </p:blipFill>
        <p:spPr>
          <a:xfrm flipH="1">
            <a:off x="6940340" y="2285047"/>
            <a:ext cx="1296109" cy="3810953"/>
          </a:xfrm>
          <a:prstGeom prst="rect">
            <a:avLst/>
          </a:prstGeom>
        </p:spPr>
      </p:pic>
      <p:grpSp>
        <p:nvGrpSpPr>
          <p:cNvPr id="15" name="2"/>
          <p:cNvGrpSpPr/>
          <p:nvPr/>
        </p:nvGrpSpPr>
        <p:grpSpPr>
          <a:xfrm>
            <a:off x="5145666" y="2162224"/>
            <a:ext cx="1794674" cy="1259471"/>
            <a:chOff x="4148667" y="2447244"/>
            <a:chExt cx="1605288" cy="1259471"/>
          </a:xfrm>
        </p:grpSpPr>
        <p:sp>
          <p:nvSpPr>
            <p:cNvPr id="16" name="Oval Callout 15"/>
            <p:cNvSpPr/>
            <p:nvPr/>
          </p:nvSpPr>
          <p:spPr>
            <a:xfrm>
              <a:off x="4148667" y="2447244"/>
              <a:ext cx="1605288" cy="1259471"/>
            </a:xfrm>
            <a:prstGeom prst="wedgeEllipseCallout">
              <a:avLst>
                <a:gd name="adj1" fmla="val 72368"/>
                <a:gd name="adj2" fmla="val 19892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err="1">
                  <a:solidFill>
                    <a:schemeClr val="tx1"/>
                  </a:solidFill>
                </a:rPr>
                <a:t>C’est</a:t>
              </a:r>
              <a:r>
                <a:rPr lang="en-GB" dirty="0">
                  <a:solidFill>
                    <a:schemeClr val="tx1"/>
                  </a:solidFill>
                </a:rPr>
                <a:t> la </a:t>
              </a:r>
              <a:r>
                <a:rPr lang="en-GB" dirty="0" err="1">
                  <a:solidFill>
                    <a:schemeClr val="tx1"/>
                  </a:solidFill>
                </a:rPr>
                <a:t>semaine</a:t>
              </a:r>
              <a:r>
                <a:rPr lang="en-GB" dirty="0">
                  <a:solidFill>
                    <a:schemeClr val="tx1"/>
                  </a:solidFill>
                </a:rPr>
                <a:t>. </a:t>
              </a:r>
            </a:p>
          </p:txBody>
        </p:sp>
        <p:pic>
          <p:nvPicPr>
            <p:cNvPr id="17" name="L'ange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21929" y="2512088"/>
              <a:ext cx="258763" cy="257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Rectangle 10"/>
          <p:cNvSpPr/>
          <p:nvPr/>
        </p:nvSpPr>
        <p:spPr>
          <a:xfrm>
            <a:off x="2487827" y="3641863"/>
            <a:ext cx="4452513" cy="28562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Qu'est-ce que 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038976" y="-148541"/>
            <a:ext cx="609600" cy="609600"/>
          </a:xfrm>
          <a:prstGeom prst="rect">
            <a:avLst/>
          </a:prstGeom>
        </p:spPr>
      </p:pic>
      <p:pic>
        <p:nvPicPr>
          <p:cNvPr id="7" name="C'est la semain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99732" y="612000"/>
            <a:ext cx="609600" cy="609600"/>
          </a:xfrm>
          <a:prstGeom prst="rect">
            <a:avLst/>
          </a:prstGeom>
        </p:spPr>
      </p:pic>
      <p:pic>
        <p:nvPicPr>
          <p:cNvPr id="21" name="Qu'est-ce que c'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1025322" y="1372541"/>
            <a:ext cx="609600" cy="609600"/>
          </a:xfrm>
          <a:prstGeom prst="rect">
            <a:avLst/>
          </a:prstGeom>
        </p:spPr>
      </p:pic>
      <p:pic>
        <p:nvPicPr>
          <p:cNvPr id="22" name="C'est la semain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986078" y="21330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90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43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1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43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15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473075"/>
            <a:ext cx="9144000" cy="1693863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2606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dirty="0">
                <a:solidFill>
                  <a:schemeClr val="tx1"/>
                </a:solidFill>
                <a:latin typeface="Twinkl" pitchFamily="2" charset="0"/>
              </a:rPr>
              <a:t>Quelle est la date aujourd’hui ?</a:t>
            </a:r>
            <a:r>
              <a:rPr lang="en-GB" b="1" dirty="0">
                <a:solidFill>
                  <a:schemeClr val="tx1"/>
                </a:solidFill>
              </a:rPr>
              <a:t/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4000" b="1" dirty="0">
                <a:solidFill>
                  <a:schemeClr val="tx1"/>
                </a:solidFill>
                <a:latin typeface="Twinkl" pitchFamily="2" charset="0"/>
              </a:rPr>
              <a:t>(What’s the Date Today?)</a:t>
            </a:r>
          </a:p>
        </p:txBody>
      </p:sp>
      <p:pic>
        <p:nvPicPr>
          <p:cNvPr id="819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214"/>
          <a:stretch>
            <a:fillRect/>
          </a:stretch>
        </p:blipFill>
        <p:spPr bwMode="auto">
          <a:xfrm>
            <a:off x="755650" y="3079750"/>
            <a:ext cx="2589213" cy="377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677"/>
          <a:stretch>
            <a:fillRect/>
          </a:stretch>
        </p:blipFill>
        <p:spPr bwMode="auto">
          <a:xfrm>
            <a:off x="5903913" y="3089275"/>
            <a:ext cx="2236787" cy="376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755650" y="2611438"/>
            <a:ext cx="7632700" cy="3481387"/>
          </a:xfrm>
          <a:prstGeom prst="rect">
            <a:avLst/>
          </a:prstGeom>
          <a:solidFill>
            <a:srgbClr val="D6E9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/>
              <a:t>La date</a:t>
            </a:r>
            <a:br>
              <a:rPr lang="en-GB" altLang="en-US"/>
            </a:br>
            <a:r>
              <a:rPr lang="en-GB" altLang="en-US" sz="3100"/>
              <a:t>(The Date)</a:t>
            </a:r>
          </a:p>
        </p:txBody>
      </p:sp>
      <p:pic>
        <p:nvPicPr>
          <p:cNvPr id="12292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3"/>
          <p:cNvSpPr/>
          <p:nvPr/>
        </p:nvSpPr>
        <p:spPr>
          <a:xfrm>
            <a:off x="755650" y="2006600"/>
            <a:ext cx="7632700" cy="6350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Think about the way we write the date</a:t>
            </a:r>
            <a:r>
              <a:rPr lang="en-GB" dirty="0" smtClean="0">
                <a:solidFill>
                  <a:schemeClr val="tx1"/>
                </a:solidFill>
                <a:latin typeface="Twinkl" pitchFamily="2" charset="0"/>
              </a:rPr>
              <a:t>. 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5" name="Oval Callout 14"/>
          <p:cNvSpPr/>
          <p:nvPr/>
        </p:nvSpPr>
        <p:spPr bwMode="auto">
          <a:xfrm>
            <a:off x="2271713" y="2733675"/>
            <a:ext cx="2478087" cy="1851025"/>
          </a:xfrm>
          <a:prstGeom prst="wedgeEllipseCallout">
            <a:avLst>
              <a:gd name="adj1" fmla="val -48526"/>
              <a:gd name="adj2" fmla="val 52920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different parts do you need to say or write the date?</a:t>
            </a:r>
          </a:p>
        </p:txBody>
      </p:sp>
      <p:pic>
        <p:nvPicPr>
          <p:cNvPr id="1229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43"/>
          <a:stretch>
            <a:fillRect/>
          </a:stretch>
        </p:blipFill>
        <p:spPr bwMode="auto">
          <a:xfrm>
            <a:off x="839788" y="4021138"/>
            <a:ext cx="1701800" cy="2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Callout 15"/>
          <p:cNvSpPr/>
          <p:nvPr/>
        </p:nvSpPr>
        <p:spPr bwMode="auto">
          <a:xfrm>
            <a:off x="4999038" y="2965450"/>
            <a:ext cx="2060575" cy="1536700"/>
          </a:xfrm>
          <a:prstGeom prst="wedgeEllipseCallout">
            <a:avLst>
              <a:gd name="adj1" fmla="val 52678"/>
              <a:gd name="adj2" fmla="val 5123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you know those words in French?</a:t>
            </a:r>
          </a:p>
        </p:txBody>
      </p:sp>
      <p:pic>
        <p:nvPicPr>
          <p:cNvPr id="1229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924"/>
          <a:stretch>
            <a:fillRect/>
          </a:stretch>
        </p:blipFill>
        <p:spPr bwMode="auto">
          <a:xfrm>
            <a:off x="6553200" y="3943350"/>
            <a:ext cx="1855788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Callout 17"/>
          <p:cNvSpPr/>
          <p:nvPr/>
        </p:nvSpPr>
        <p:spPr bwMode="auto">
          <a:xfrm>
            <a:off x="3973513" y="4438650"/>
            <a:ext cx="2060575" cy="1538288"/>
          </a:xfrm>
          <a:prstGeom prst="wedgeEllipseCallout">
            <a:avLst>
              <a:gd name="adj1" fmla="val -115704"/>
              <a:gd name="adj2" fmla="val -25909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How do you think the French say the date?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59" t="61650" r="63632" b="23036"/>
          <a:stretch/>
        </p:blipFill>
        <p:spPr>
          <a:xfrm>
            <a:off x="3405441" y="3426012"/>
            <a:ext cx="2310099" cy="1984972"/>
          </a:xfrm>
          <a:prstGeom prst="roundRect">
            <a:avLst/>
          </a:prstGeom>
        </p:spPr>
      </p:pic>
      <p:pic>
        <p:nvPicPr>
          <p:cNvPr id="13315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68"/>
          <a:stretch>
            <a:fillRect/>
          </a:stretch>
        </p:blipFill>
        <p:spPr bwMode="auto">
          <a:xfrm>
            <a:off x="5715000" y="2841625"/>
            <a:ext cx="1717675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itle 1"/>
          <p:cNvSpPr>
            <a:spLocks noGrp="1"/>
          </p:cNvSpPr>
          <p:nvPr>
            <p:ph type="title"/>
          </p:nvPr>
        </p:nvSpPr>
        <p:spPr>
          <a:xfrm>
            <a:off x="581025" y="485775"/>
            <a:ext cx="7796213" cy="1595438"/>
          </a:xfrm>
        </p:spPr>
        <p:txBody>
          <a:bodyPr/>
          <a:lstStyle/>
          <a:p>
            <a:pPr algn="ctr"/>
            <a:r>
              <a:rPr lang="fr-FR" altLang="en-US" sz="3200"/>
              <a:t>Quelle est la date aujourd’hui ?</a:t>
            </a:r>
            <a:r>
              <a:rPr lang="en-GB" altLang="en-US" sz="3500"/>
              <a:t/>
            </a:r>
            <a:br>
              <a:rPr lang="en-GB" altLang="en-US" sz="3500"/>
            </a:br>
            <a:r>
              <a:rPr lang="en-GB" altLang="en-US" sz="3000"/>
              <a:t>(What’s the Date Today?)</a:t>
            </a:r>
          </a:p>
        </p:txBody>
      </p:sp>
      <p:pic>
        <p:nvPicPr>
          <p:cNvPr id="13317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A"/>
          <p:cNvSpPr/>
          <p:nvPr/>
        </p:nvSpPr>
        <p:spPr>
          <a:xfrm>
            <a:off x="6361113" y="4006850"/>
            <a:ext cx="2027237" cy="2025650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dirty="0">
                <a:latin typeface="Twinkl" pitchFamily="2" charset="0"/>
              </a:rPr>
              <a:t>Aujourd’hui, c’est samedi vingt-neuf juillet.</a:t>
            </a:r>
          </a:p>
        </p:txBody>
      </p:sp>
      <p:sp>
        <p:nvSpPr>
          <p:cNvPr id="17" name="a"/>
          <p:cNvSpPr/>
          <p:nvPr/>
        </p:nvSpPr>
        <p:spPr>
          <a:xfrm>
            <a:off x="1258888" y="2790825"/>
            <a:ext cx="2146300" cy="2147888"/>
          </a:xfrm>
          <a:prstGeom prst="ellipse">
            <a:avLst/>
          </a:prstGeom>
          <a:solidFill>
            <a:srgbClr val="3399F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dirty="0">
                <a:latin typeface="Twinkl" pitchFamily="2" charset="0"/>
              </a:rPr>
              <a:t>Quelle est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dirty="0">
                <a:latin typeface="Twinkl" pitchFamily="2" charset="0"/>
              </a:rPr>
              <a:t>la date aujourd’hui ?</a:t>
            </a:r>
          </a:p>
        </p:txBody>
      </p:sp>
      <p:pic>
        <p:nvPicPr>
          <p:cNvPr id="13321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6" b="47723"/>
          <a:stretch>
            <a:fillRect/>
          </a:stretch>
        </p:blipFill>
        <p:spPr bwMode="auto">
          <a:xfrm>
            <a:off x="757238" y="3319463"/>
            <a:ext cx="1544637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/>
          <p:cNvSpPr/>
          <p:nvPr/>
        </p:nvSpPr>
        <p:spPr>
          <a:xfrm>
            <a:off x="5016500" y="4827588"/>
            <a:ext cx="263525" cy="20796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" name="-Quelle est la date aujourd’hui ?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3048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Aujourd’hui, c’est samedi vingt-neuf juillet.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350" y="41608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Quelle est la date aujourd'hu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739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ujourd hui, cest samedi vingt-neuf juillet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16430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48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458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"/>
          <p:cNvSpPr/>
          <p:nvPr/>
        </p:nvSpPr>
        <p:spPr>
          <a:xfrm>
            <a:off x="1258888" y="2790825"/>
            <a:ext cx="2146300" cy="2147888"/>
          </a:xfrm>
          <a:prstGeom prst="ellipse">
            <a:avLst/>
          </a:prstGeom>
          <a:solidFill>
            <a:srgbClr val="3399F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dirty="0">
                <a:latin typeface="Twinkl" pitchFamily="2" charset="0"/>
              </a:rPr>
              <a:t>Quelle est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dirty="0">
                <a:latin typeface="Twinkl" pitchFamily="2" charset="0"/>
              </a:rPr>
              <a:t>la date aujourd’hui 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89" t="45544" r="37489" b="39406"/>
          <a:stretch/>
        </p:blipFill>
        <p:spPr>
          <a:xfrm>
            <a:off x="3406542" y="3484780"/>
            <a:ext cx="2308998" cy="1964372"/>
          </a:xfrm>
          <a:prstGeom prst="roundRect">
            <a:avLst/>
          </a:prstGeom>
        </p:spPr>
      </p:pic>
      <p:pic>
        <p:nvPicPr>
          <p:cNvPr id="14340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68"/>
          <a:stretch>
            <a:fillRect/>
          </a:stretch>
        </p:blipFill>
        <p:spPr bwMode="auto">
          <a:xfrm>
            <a:off x="5715000" y="2841625"/>
            <a:ext cx="1717675" cy="325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itle 1"/>
          <p:cNvSpPr>
            <a:spLocks noGrp="1"/>
          </p:cNvSpPr>
          <p:nvPr>
            <p:ph type="title"/>
          </p:nvPr>
        </p:nvSpPr>
        <p:spPr>
          <a:xfrm>
            <a:off x="638175" y="485775"/>
            <a:ext cx="7797800" cy="1595438"/>
          </a:xfrm>
        </p:spPr>
        <p:txBody>
          <a:bodyPr/>
          <a:lstStyle/>
          <a:p>
            <a:pPr algn="ctr"/>
            <a:r>
              <a:rPr lang="fr-FR" altLang="en-US" sz="3200"/>
              <a:t>Quelle est la date aujourd’hui ?</a:t>
            </a:r>
            <a:r>
              <a:rPr lang="en-GB" altLang="en-US" sz="3000"/>
              <a:t/>
            </a:r>
            <a:br>
              <a:rPr lang="en-GB" altLang="en-US" sz="3000"/>
            </a:br>
            <a:r>
              <a:rPr lang="en-GB" altLang="en-US" sz="3000"/>
              <a:t>(What’s the Date Today?)</a:t>
            </a:r>
          </a:p>
        </p:txBody>
      </p:sp>
      <p:pic>
        <p:nvPicPr>
          <p:cNvPr id="14342" name="Whole Class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2"/>
          <p:cNvSpPr/>
          <p:nvPr/>
        </p:nvSpPr>
        <p:spPr>
          <a:xfrm>
            <a:off x="6361113" y="4006850"/>
            <a:ext cx="2027237" cy="2025650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00" dirty="0">
                <a:latin typeface="Twinkl" pitchFamily="2" charset="0"/>
              </a:rPr>
              <a:t>Aujourd’hui, c’est mardi seize mai.</a:t>
            </a:r>
          </a:p>
        </p:txBody>
      </p:sp>
      <p:pic>
        <p:nvPicPr>
          <p:cNvPr id="14345" name="Picture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6" b="47723"/>
          <a:stretch>
            <a:fillRect/>
          </a:stretch>
        </p:blipFill>
        <p:spPr bwMode="auto">
          <a:xfrm>
            <a:off x="757238" y="3319463"/>
            <a:ext cx="1544637" cy="277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al 8"/>
          <p:cNvSpPr/>
          <p:nvPr/>
        </p:nvSpPr>
        <p:spPr>
          <a:xfrm>
            <a:off x="3856038" y="4497388"/>
            <a:ext cx="263525" cy="207962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" name="-Quelle est la date aujourd’hui ?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30480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-Aujourd’hui, c’est mardi seize mai."/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350" y="41608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Quelle est la date aujourd'hu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238" y="723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ujourd hui cest mardi seize mai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1238" y="1701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34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44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457200" y="485775"/>
            <a:ext cx="7797800" cy="1595438"/>
          </a:xfrm>
        </p:spPr>
        <p:txBody>
          <a:bodyPr/>
          <a:lstStyle/>
          <a:p>
            <a:pPr algn="ctr"/>
            <a:r>
              <a:rPr lang="fr-FR" altLang="en-US" sz="3500"/>
              <a:t>Quelle est la date aujourd’hui ?</a:t>
            </a:r>
            <a:r>
              <a:rPr lang="en-GB" altLang="en-US" sz="3500"/>
              <a:t/>
            </a:r>
            <a:br>
              <a:rPr lang="en-GB" altLang="en-US" sz="3500"/>
            </a:br>
            <a:r>
              <a:rPr lang="en-GB" altLang="en-US" sz="3100"/>
              <a:t>(What’s the Date Today?)</a:t>
            </a:r>
          </a:p>
        </p:txBody>
      </p:sp>
      <p:pic>
        <p:nvPicPr>
          <p:cNvPr id="15363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21" b="27370"/>
          <a:stretch>
            <a:fillRect/>
          </a:stretch>
        </p:blipFill>
        <p:spPr bwMode="auto">
          <a:xfrm>
            <a:off x="750888" y="3605213"/>
            <a:ext cx="1782762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val Callout 15"/>
          <p:cNvSpPr/>
          <p:nvPr/>
        </p:nvSpPr>
        <p:spPr bwMode="auto">
          <a:xfrm>
            <a:off x="1589088" y="2698750"/>
            <a:ext cx="2074862" cy="1633538"/>
          </a:xfrm>
          <a:prstGeom prst="wedgeEllipseCallout">
            <a:avLst>
              <a:gd name="adj1" fmla="val -53318"/>
              <a:gd name="adj2" fmla="val 49061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 is Wednesday the 14th of August.</a:t>
            </a:r>
          </a:p>
        </p:txBody>
      </p:sp>
      <p:pic>
        <p:nvPicPr>
          <p:cNvPr id="15367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006" b="54192"/>
          <a:stretch>
            <a:fillRect/>
          </a:stretch>
        </p:blipFill>
        <p:spPr bwMode="auto">
          <a:xfrm>
            <a:off x="5686425" y="4157663"/>
            <a:ext cx="2701925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Oval Callout 17"/>
          <p:cNvSpPr/>
          <p:nvPr/>
        </p:nvSpPr>
        <p:spPr bwMode="auto">
          <a:xfrm>
            <a:off x="5495925" y="2698750"/>
            <a:ext cx="2759075" cy="1446213"/>
          </a:xfrm>
          <a:prstGeom prst="wedgeEllipseCallout">
            <a:avLst>
              <a:gd name="adj1" fmla="val 29164"/>
              <a:gd name="adj2" fmla="val 7289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Aujourd’hui, c’est </a:t>
            </a:r>
            <a:br>
              <a:rPr lang="fr-FR" dirty="0">
                <a:solidFill>
                  <a:schemeClr val="tx1"/>
                </a:solidFill>
                <a:latin typeface="Twinkl" pitchFamily="2" charset="0"/>
              </a:rPr>
            </a:b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mercredi quatorze août.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3816350" y="2790825"/>
            <a:ext cx="1511300" cy="3305175"/>
            <a:chOff x="3815819" y="2790886"/>
            <a:chExt cx="1512362" cy="330579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15819" y="5031269"/>
              <a:ext cx="1506008" cy="106541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846003" y="2790886"/>
              <a:ext cx="1482178" cy="1047946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846003" y="3922986"/>
              <a:ext cx="1475823" cy="1044771"/>
            </a:xfrm>
            <a:prstGeom prst="rect">
              <a:avLst/>
            </a:prstGeom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1277</TotalTime>
  <Words>205</Words>
  <Application>Microsoft Office PowerPoint</Application>
  <PresentationFormat>On-screen Show (4:3)</PresentationFormat>
  <Paragraphs>50</Paragraphs>
  <Slides>15</Slides>
  <Notes>0</Notes>
  <HiddenSlides>0</HiddenSlides>
  <MMClips>50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Sassoon Infant Rg</vt:lpstr>
      <vt:lpstr>Calibri</vt:lpstr>
      <vt:lpstr>Twinkl</vt:lpstr>
      <vt:lpstr>Arial</vt:lpstr>
      <vt:lpstr>Tuffy</vt:lpstr>
      <vt:lpstr>Twinkl SemiBold</vt:lpstr>
      <vt:lpstr>Office Theme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C’est quel jour ? (What Day Is It?)</vt:lpstr>
      <vt:lpstr>La semaine (the week)</vt:lpstr>
      <vt:lpstr>PowerPoint Presentation</vt:lpstr>
      <vt:lpstr>La date (The Date)</vt:lpstr>
      <vt:lpstr>Quelle est la date aujourd’hui ? (What’s the Date Today?)</vt:lpstr>
      <vt:lpstr>Quelle est la date aujourd’hui ? (What’s the Date Today?)</vt:lpstr>
      <vt:lpstr>Quelle est la date aujourd’hui ? (What’s the Date Today?)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Jenna Leverton</cp:lastModifiedBy>
  <cp:revision>96</cp:revision>
  <dcterms:created xsi:type="dcterms:W3CDTF">2014-10-01T16:09:27Z</dcterms:created>
  <dcterms:modified xsi:type="dcterms:W3CDTF">2021-02-08T20:27:13Z</dcterms:modified>
</cp:coreProperties>
</file>