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59" r:id="rId7"/>
    <p:sldId id="265" r:id="rId8"/>
    <p:sldId id="261" r:id="rId9"/>
    <p:sldId id="262" r:id="rId10"/>
    <p:sldId id="260" r:id="rId11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8" y="-11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aV_V_4bMwPI" TargetMode="External"/><Relationship Id="rId3" Type="http://schemas.openxmlformats.org/officeDocument/2006/relationships/hyperlink" Target="https://www.youtube.com/watch?v=DxEkExkgK3I" TargetMode="External"/><Relationship Id="rId7" Type="http://schemas.openxmlformats.org/officeDocument/2006/relationships/hyperlink" Target="https://www.youtube.com/watch?v=J23hI7pHmOs" TargetMode="External"/><Relationship Id="rId2" Type="http://schemas.openxmlformats.org/officeDocument/2006/relationships/hyperlink" Target="https://www.youtube.com/watch?v=UpEReBBwVM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xUBgiGSz0j4" TargetMode="External"/><Relationship Id="rId5" Type="http://schemas.openxmlformats.org/officeDocument/2006/relationships/hyperlink" Target="https://www.youtube.com/watch?v=xgItpe0YBgQ" TargetMode="External"/><Relationship Id="rId4" Type="http://schemas.openxmlformats.org/officeDocument/2006/relationships/hyperlink" Target="https://www.youtube.com/watch?v=oNjT-YnBC-c" TargetMode="External"/><Relationship Id="rId9" Type="http://schemas.openxmlformats.org/officeDocument/2006/relationships/hyperlink" Target="https://www.youtube.com/watch?v=pg8Dx1B7iuQ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6700" dirty="0" smtClean="0">
                <a:ln w="19050">
                  <a:solidFill>
                    <a:schemeClr val="bg1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Restless Rivers</a:t>
            </a:r>
            <a:endParaRPr lang="en-GB" sz="16700" dirty="0">
              <a:ln w="19050">
                <a:solidFill>
                  <a:schemeClr val="bg1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040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/>
          <a:lstStyle/>
          <a:p>
            <a:r>
              <a:rPr lang="en-GB" b="1" dirty="0" smtClean="0"/>
              <a:t>Quick recap: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95350"/>
            <a:ext cx="5029200" cy="339447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Tell your partner, parent or remote-controlled submarine what the </a:t>
            </a:r>
            <a:r>
              <a:rPr lang="en-GB" b="1" dirty="0" smtClean="0"/>
              <a:t>four main causes of flooding </a:t>
            </a:r>
            <a:r>
              <a:rPr lang="en-GB" dirty="0" smtClean="0"/>
              <a:t>are.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819150"/>
            <a:ext cx="3503267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0028" y="3048000"/>
            <a:ext cx="51225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/>
              <a:t>Rainfall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/>
              <a:t>Rivers breaking their banks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/>
              <a:t>Coastal flooding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/>
              <a:t>Burst pipes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53455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>
            <a:normAutofit/>
          </a:bodyPr>
          <a:lstStyle/>
          <a:p>
            <a:r>
              <a:rPr lang="en-GB" b="1" dirty="0" smtClean="0"/>
              <a:t>Flooding: A Case Study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00151"/>
            <a:ext cx="8686800" cy="339447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b="1" dirty="0"/>
              <a:t>LO:  To be able to consider how floods affect people.</a:t>
            </a:r>
          </a:p>
          <a:p>
            <a:pPr marL="0" indent="0">
              <a:buNone/>
            </a:pPr>
            <a:r>
              <a:rPr lang="en-GB" b="1" dirty="0"/>
              <a:t>I can remember to:</a:t>
            </a:r>
          </a:p>
          <a:p>
            <a:r>
              <a:rPr lang="en-GB" dirty="0"/>
              <a:t>read the information and watch the videos</a:t>
            </a:r>
            <a:r>
              <a:rPr lang="en-GB" dirty="0" smtClean="0"/>
              <a:t>.</a:t>
            </a:r>
          </a:p>
          <a:p>
            <a:r>
              <a:rPr lang="en-GB" dirty="0"/>
              <a:t>discuss effects of the flooding on the Cumbrian people</a:t>
            </a:r>
            <a:r>
              <a:rPr lang="en-GB" dirty="0" smtClean="0"/>
              <a:t>.</a:t>
            </a:r>
          </a:p>
          <a:p>
            <a:r>
              <a:rPr lang="en-GB" dirty="0"/>
              <a:t>sort the nine statements into the diamond by order of importance</a:t>
            </a:r>
            <a:r>
              <a:rPr lang="en-GB" dirty="0" smtClean="0"/>
              <a:t>.</a:t>
            </a:r>
          </a:p>
          <a:p>
            <a:r>
              <a:rPr lang="en-GB" dirty="0" smtClean="0"/>
              <a:t>*explain why you’ve chosen that order.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010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/>
          <a:lstStyle/>
          <a:p>
            <a:r>
              <a:rPr lang="en-GB" b="1" dirty="0" smtClean="0"/>
              <a:t>Storm Desmond - December 2015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200151"/>
            <a:ext cx="4114800" cy="339447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/>
              <a:t>    In early December of 2015, a large storm brought strong winds (up to 81 mph) and heavy rain to Northern Europe.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In the UK, the worst affected areas were Cumbria, parts of Lancashire and the Scottish border.</a:t>
            </a:r>
            <a:endParaRPr lang="en-GB" dirty="0"/>
          </a:p>
        </p:txBody>
      </p:sp>
      <p:pic>
        <p:nvPicPr>
          <p:cNvPr id="2050" name="Picture 2" descr="https://upload.wikimedia.org/wikipedia/commons/e/ee/IRDesmon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00150"/>
            <a:ext cx="4038600" cy="3068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18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367"/>
            <a:ext cx="8229600" cy="857250"/>
          </a:xfrm>
        </p:spPr>
        <p:txBody>
          <a:bodyPr/>
          <a:lstStyle/>
          <a:p>
            <a:r>
              <a:rPr lang="en-GB" b="1" dirty="0" smtClean="0"/>
              <a:t>Where is Cumbria?</a:t>
            </a:r>
            <a:endParaRPr lang="en-GB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946462"/>
            <a:ext cx="5867400" cy="4001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2600" y="1395740"/>
            <a:ext cx="81945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Cockermouth</a:t>
            </a:r>
            <a:endParaRPr lang="en-GB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218" y="946463"/>
            <a:ext cx="4468382" cy="26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096000" y="3714750"/>
            <a:ext cx="289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Central Cumbria is very mountainous and contains many lakes – it is known as the Lake District.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7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423857" cy="85725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How did Storm Desmond affect Cumbria?</a:t>
            </a:r>
            <a:endParaRPr lang="en-GB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742295"/>
            <a:ext cx="8686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plenty of videos covering the aftermath of Storm Desmond, but I’ve collected the best. Once you’ve watched these you’ll have a really clear idea of how the unexpected flooding of December 5/6</a:t>
            </a:r>
            <a:r>
              <a:rPr lang="en-GB" baseline="30000" dirty="0"/>
              <a:t>th</a:t>
            </a:r>
            <a:r>
              <a:rPr lang="en-GB" dirty="0"/>
              <a:t> 2015 affected the people of Cumbria</a:t>
            </a:r>
            <a:r>
              <a:rPr lang="en-GB" dirty="0" smtClean="0"/>
              <a:t>.</a:t>
            </a:r>
          </a:p>
          <a:p>
            <a:r>
              <a:rPr lang="en-GB" b="1" dirty="0" smtClean="0"/>
              <a:t>Essential:</a:t>
            </a:r>
            <a:endParaRPr lang="en-GB" b="1" dirty="0"/>
          </a:p>
          <a:p>
            <a:r>
              <a:rPr lang="en-GB" sz="1400" b="1" dirty="0">
                <a:hlinkClick r:id="rId2"/>
              </a:rPr>
              <a:t>Channel 4 News </a:t>
            </a:r>
            <a:r>
              <a:rPr lang="en-GB" sz="1400" dirty="0"/>
              <a:t>– Watch this first, as it gives you a good overview.</a:t>
            </a:r>
          </a:p>
          <a:p>
            <a:r>
              <a:rPr lang="en-GB" sz="1400" b="1" dirty="0" smtClean="0">
                <a:hlinkClick r:id="rId3"/>
              </a:rPr>
              <a:t>Keswick Flood Defences</a:t>
            </a:r>
            <a:r>
              <a:rPr lang="en-GB" sz="1400" dirty="0" smtClean="0"/>
              <a:t> – Report on the defences from 2012. They were built following the 2009 floods. </a:t>
            </a:r>
            <a:r>
              <a:rPr lang="en-GB" sz="1400" i="1" dirty="0" smtClean="0"/>
              <a:t>They also interviewed Mr Earl’s old physics teacher – Dr Thompson!</a:t>
            </a:r>
          </a:p>
          <a:p>
            <a:r>
              <a:rPr lang="en-GB" sz="1400" b="1" dirty="0" smtClean="0">
                <a:hlinkClick r:id="rId4"/>
              </a:rPr>
              <a:t>Keswick Flood Defences</a:t>
            </a:r>
            <a:r>
              <a:rPr lang="en-GB" sz="1400" b="1" dirty="0" smtClean="0"/>
              <a:t> </a:t>
            </a:r>
            <a:r>
              <a:rPr lang="en-GB" sz="1400" dirty="0" smtClean="0"/>
              <a:t>– Here you can see how they worked. Later in the day, the water started spilling over the top.</a:t>
            </a:r>
          </a:p>
          <a:p>
            <a:r>
              <a:rPr lang="en-GB" sz="1400" b="1" dirty="0">
                <a:hlinkClick r:id="rId5"/>
              </a:rPr>
              <a:t>Flooded Twice!</a:t>
            </a:r>
            <a:r>
              <a:rPr lang="en-GB" sz="1400" dirty="0"/>
              <a:t> – </a:t>
            </a:r>
            <a:r>
              <a:rPr lang="en-GB" sz="1400" dirty="0" err="1"/>
              <a:t>Glenridding</a:t>
            </a:r>
            <a:r>
              <a:rPr lang="en-GB" sz="1400" dirty="0"/>
              <a:t> was flooded twice - first by Storm Desmond and then by Storm Eva five days later.</a:t>
            </a:r>
          </a:p>
          <a:p>
            <a:endParaRPr lang="en-GB" sz="1400" dirty="0" smtClean="0"/>
          </a:p>
          <a:p>
            <a:r>
              <a:rPr lang="en-GB" sz="1600" b="1" dirty="0" smtClean="0"/>
              <a:t>Extra footage:</a:t>
            </a:r>
          </a:p>
          <a:p>
            <a:r>
              <a:rPr lang="en-GB" sz="1400" b="1" dirty="0" smtClean="0">
                <a:hlinkClick r:id="rId6"/>
              </a:rPr>
              <a:t>BBC News </a:t>
            </a:r>
            <a:r>
              <a:rPr lang="en-GB" sz="1400" dirty="0" smtClean="0"/>
              <a:t>– This one’s long, but good. Feel free to scan through or put on x1.5 or x1.75 speed.</a:t>
            </a:r>
          </a:p>
          <a:p>
            <a:r>
              <a:rPr lang="en-GB" sz="1400" b="1" dirty="0" smtClean="0">
                <a:hlinkClick r:id="rId7"/>
              </a:rPr>
              <a:t>Drone Footage of Carlisle </a:t>
            </a:r>
            <a:r>
              <a:rPr lang="en-GB" sz="1400" dirty="0" smtClean="0"/>
              <a:t>– You can really see how the floods affected the city here. It’s interesting to see how the castle’s defences protected it though!</a:t>
            </a:r>
          </a:p>
          <a:p>
            <a:r>
              <a:rPr lang="en-GB" sz="1400" b="1" dirty="0" smtClean="0">
                <a:hlinkClick r:id="rId8"/>
              </a:rPr>
              <a:t>Helicopter Footage </a:t>
            </a:r>
            <a:r>
              <a:rPr lang="en-GB" sz="1400" dirty="0" smtClean="0"/>
              <a:t>– See the damage to towns, roads and fields.</a:t>
            </a:r>
          </a:p>
          <a:p>
            <a:r>
              <a:rPr lang="en-GB" sz="1400" b="1" dirty="0" err="1" smtClean="0">
                <a:hlinkClick r:id="rId9"/>
              </a:rPr>
              <a:t>Cockermouth</a:t>
            </a:r>
            <a:r>
              <a:rPr lang="en-GB" sz="1400" b="1" dirty="0" smtClean="0">
                <a:hlinkClick r:id="rId9"/>
              </a:rPr>
              <a:t> </a:t>
            </a:r>
            <a:r>
              <a:rPr lang="en-GB" sz="1400" dirty="0" smtClean="0"/>
              <a:t>– It’s easy to mistake the main street for the River </a:t>
            </a:r>
            <a:r>
              <a:rPr lang="en-GB" sz="1400" dirty="0" err="1" smtClean="0"/>
              <a:t>Derwent</a:t>
            </a:r>
            <a:r>
              <a:rPr lang="en-GB" sz="1400" dirty="0" smtClean="0"/>
              <a:t> here (and difficult to spot the River Cocker flowing past the castle &amp; Jennings Brewery to join the </a:t>
            </a:r>
            <a:r>
              <a:rPr lang="en-GB" sz="1400" dirty="0" err="1" smtClean="0"/>
              <a:t>Derwent</a:t>
            </a:r>
            <a:r>
              <a:rPr lang="en-GB" sz="1400" dirty="0" smtClean="0"/>
              <a:t>), but you can see just how many homes and businesses were affected.</a:t>
            </a:r>
          </a:p>
        </p:txBody>
      </p:sp>
    </p:spTree>
    <p:extLst>
      <p:ext uri="{BB962C8B-B14F-4D97-AF65-F5344CB8AC3E}">
        <p14:creationId xmlns:p14="http://schemas.microsoft.com/office/powerpoint/2010/main" val="304382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423857" cy="85725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How did Storm Desmond affect Cumbria?</a:t>
            </a:r>
            <a:endParaRPr lang="en-GB" sz="36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52498"/>
            <a:ext cx="2667000" cy="2000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257" y="2952750"/>
            <a:ext cx="2645177" cy="1983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434" y="2952750"/>
            <a:ext cx="26670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952750"/>
            <a:ext cx="26670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045" y="970208"/>
            <a:ext cx="2643389" cy="1982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 descr="Storm Desmond: £4m to repair Cumbrian paths and trails - BBC New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1" y="970208"/>
            <a:ext cx="2634444" cy="148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42256" y="2460937"/>
            <a:ext cx="2645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Keswick to </a:t>
            </a:r>
            <a:r>
              <a:rPr lang="en-GB" sz="1600" dirty="0" err="1" smtClean="0"/>
              <a:t>Threlkeld</a:t>
            </a:r>
            <a:r>
              <a:rPr lang="en-GB" sz="1600" dirty="0" smtClean="0"/>
              <a:t> bridge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16713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Why did it affect Cumbria so badly?</a:t>
            </a:r>
            <a:endParaRPr lang="en-GB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4536583" y="819150"/>
            <a:ext cx="460741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Warm air from the mid-Atlantic moved towards land due to the prevailing wind.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warm air was forced upwards by the Cumbrian Mountains.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As the air cooled, it condensed to form heavy rain. The weather front stopped over Cumbria.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A wet Autumn meant that the ground was already saturated, so the </a:t>
            </a:r>
            <a:r>
              <a:rPr lang="en-GB" dirty="0"/>
              <a:t>falling rain </a:t>
            </a:r>
            <a:r>
              <a:rPr lang="en-GB" dirty="0" smtClean="0"/>
              <a:t>poured straight </a:t>
            </a:r>
            <a:r>
              <a:rPr lang="en-GB" dirty="0"/>
              <a:t>into the </a:t>
            </a:r>
            <a:r>
              <a:rPr lang="en-GB" dirty="0" smtClean="0"/>
              <a:t>Cumbrian rivers.</a:t>
            </a: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</a:t>
            </a:r>
            <a:r>
              <a:rPr lang="en-GB" b="1" dirty="0"/>
              <a:t>confluence</a:t>
            </a:r>
            <a:r>
              <a:rPr lang="en-GB" dirty="0"/>
              <a:t> </a:t>
            </a:r>
            <a:r>
              <a:rPr lang="en-GB" dirty="0" smtClean="0"/>
              <a:t>of two </a:t>
            </a:r>
            <a:r>
              <a:rPr lang="en-GB" dirty="0"/>
              <a:t>rivers </a:t>
            </a:r>
            <a:r>
              <a:rPr lang="en-GB" dirty="0" smtClean="0"/>
              <a:t>at (</a:t>
            </a:r>
            <a:r>
              <a:rPr lang="en-GB" dirty="0" err="1" smtClean="0"/>
              <a:t>Derwent</a:t>
            </a:r>
            <a:r>
              <a:rPr lang="en-GB" dirty="0" smtClean="0"/>
              <a:t> &amp; Cocker) is at </a:t>
            </a:r>
            <a:r>
              <a:rPr lang="en-GB" dirty="0" err="1" smtClean="0"/>
              <a:t>Cockermouth</a:t>
            </a:r>
            <a:r>
              <a:rPr lang="en-GB" dirty="0" smtClean="0"/>
              <a:t> and Keswick is near the confluence of the Greta and </a:t>
            </a:r>
            <a:r>
              <a:rPr lang="en-GB" dirty="0" err="1" smtClean="0"/>
              <a:t>Derwent</a:t>
            </a:r>
            <a:r>
              <a:rPr lang="en-GB" dirty="0" smtClean="0"/>
              <a:t>, which </a:t>
            </a:r>
            <a:r>
              <a:rPr lang="en-GB" dirty="0"/>
              <a:t>led to significant </a:t>
            </a:r>
            <a:r>
              <a:rPr lang="en-GB" dirty="0" smtClean="0"/>
              <a:t>flooding in both towns.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83" y="819150"/>
            <a:ext cx="4419600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3786255"/>
            <a:ext cx="46481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dirty="0" smtClean="0"/>
              <a:t>The rainfall was so heavy that flood defences in Keswick and </a:t>
            </a:r>
            <a:r>
              <a:rPr lang="en-GB" dirty="0" err="1" smtClean="0"/>
              <a:t>Cockermouth</a:t>
            </a:r>
            <a:r>
              <a:rPr lang="en-GB" dirty="0" smtClean="0"/>
              <a:t> </a:t>
            </a:r>
            <a:r>
              <a:rPr lang="en-GB" b="1" dirty="0" smtClean="0"/>
              <a:t>failed</a:t>
            </a:r>
            <a:r>
              <a:rPr lang="en-GB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/>
              <a:t>The build-up of towns means that it’s difficult for the ground to absorb water.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876800" y="819150"/>
            <a:ext cx="4191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876800" y="1352550"/>
            <a:ext cx="4191000" cy="681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876800" y="2033586"/>
            <a:ext cx="4191000" cy="7667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76800" y="2800349"/>
            <a:ext cx="4191000" cy="7667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876800" y="3567112"/>
            <a:ext cx="4191000" cy="14194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45583" y="3893466"/>
            <a:ext cx="4191000" cy="4929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45583" y="4390096"/>
            <a:ext cx="4191000" cy="596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82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How did the flooding affect Cumbria?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19150"/>
            <a:ext cx="8610600" cy="4114800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b="1" dirty="0"/>
              <a:t>Social</a:t>
            </a:r>
          </a:p>
          <a:p>
            <a:r>
              <a:rPr lang="en-GB" dirty="0"/>
              <a:t>Over 43,000 homes across Cumbria and Lancashire suffered from power cuts.</a:t>
            </a:r>
          </a:p>
          <a:p>
            <a:r>
              <a:rPr lang="en-GB" dirty="0"/>
              <a:t>Approximately 5,200 homes were affected by flooding.</a:t>
            </a:r>
          </a:p>
          <a:p>
            <a:r>
              <a:rPr lang="en-GB" dirty="0"/>
              <a:t>One person died in Cumbria.</a:t>
            </a:r>
          </a:p>
          <a:p>
            <a:r>
              <a:rPr lang="en-GB" dirty="0"/>
              <a:t>About 40 schools closed in Cumbria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Economic</a:t>
            </a:r>
          </a:p>
          <a:p>
            <a:r>
              <a:rPr lang="en-GB" dirty="0"/>
              <a:t>Rail and road services were disrupted.</a:t>
            </a:r>
          </a:p>
          <a:p>
            <a:r>
              <a:rPr lang="en-GB" dirty="0"/>
              <a:t>Many businesses suffered through damage to property and stock.</a:t>
            </a:r>
          </a:p>
          <a:p>
            <a:r>
              <a:rPr lang="en-GB" dirty="0"/>
              <a:t>The estimated cost was £500 million across Cumbria. The government provided £50 million for flood victims and businesses.</a:t>
            </a:r>
          </a:p>
          <a:p>
            <a:r>
              <a:rPr lang="en-GB" dirty="0"/>
              <a:t>Insurance companies have </a:t>
            </a:r>
            <a:r>
              <a:rPr lang="en-GB" dirty="0" smtClean="0"/>
              <a:t>had to </a:t>
            </a:r>
            <a:r>
              <a:rPr lang="en-GB" dirty="0"/>
              <a:t>pay out </a:t>
            </a:r>
            <a:r>
              <a:rPr lang="en-GB" dirty="0" smtClean="0"/>
              <a:t>an estimate of up </a:t>
            </a:r>
            <a:r>
              <a:rPr lang="en-GB" dirty="0"/>
              <a:t>to £325 million to residents and businesses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Environmental</a:t>
            </a:r>
          </a:p>
          <a:p>
            <a:r>
              <a:rPr lang="en-GB" dirty="0"/>
              <a:t>Rivers were significantly altered with increased rates of erosion.</a:t>
            </a:r>
          </a:p>
          <a:p>
            <a:r>
              <a:rPr lang="en-GB" dirty="0"/>
              <a:t>Heavy rain washed nutrients from soil.</a:t>
            </a:r>
          </a:p>
          <a:p>
            <a:r>
              <a:rPr lang="en-GB" dirty="0"/>
              <a:t>Vegetation was flooded, causing habitat loss.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912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/>
          <a:lstStyle/>
          <a:p>
            <a:r>
              <a:rPr lang="en-GB" b="1" dirty="0" smtClean="0"/>
              <a:t>Your Task</a:t>
            </a:r>
            <a:endParaRPr lang="en-GB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490" y="1885950"/>
            <a:ext cx="529751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03 - Spring 1\Rivers CE\Lesson 5 - Flooding Case Study\Diamond 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16865"/>
            <a:ext cx="3581400" cy="374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670534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Sort </a:t>
            </a:r>
            <a:r>
              <a:rPr lang="en-GB" dirty="0" smtClean="0"/>
              <a:t>these nine statements into a </a:t>
            </a:r>
            <a:r>
              <a:rPr lang="en-GB" b="1" dirty="0" smtClean="0"/>
              <a:t>diamond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846490" y="993699"/>
            <a:ext cx="5297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ones that affected people the most should be at the top and the ones that were less disruptive should be at the bottom.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44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704</Words>
  <Application>Microsoft Office PowerPoint</Application>
  <PresentationFormat>On-screen Show (16:9)</PresentationFormat>
  <Paragraphs>63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Restless Rivers</vt:lpstr>
      <vt:lpstr>Quick recap:</vt:lpstr>
      <vt:lpstr>Flooding: A Case Study</vt:lpstr>
      <vt:lpstr>Storm Desmond - December 2015</vt:lpstr>
      <vt:lpstr>Where is Cumbria?</vt:lpstr>
      <vt:lpstr>How did Storm Desmond affect Cumbria?</vt:lpstr>
      <vt:lpstr>How did Storm Desmond affect Cumbria?</vt:lpstr>
      <vt:lpstr>Why did it affect Cumbria so badly?</vt:lpstr>
      <vt:lpstr>How did the flooding affect Cumbria?</vt:lpstr>
      <vt:lpstr>Your Task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Rivers</dc:title>
  <dc:creator>Chris</dc:creator>
  <cp:lastModifiedBy>C Earl</cp:lastModifiedBy>
  <cp:revision>21</cp:revision>
  <dcterms:created xsi:type="dcterms:W3CDTF">2006-08-16T00:00:00Z</dcterms:created>
  <dcterms:modified xsi:type="dcterms:W3CDTF">2021-01-19T14:01:44Z</dcterms:modified>
</cp:coreProperties>
</file>