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8" r:id="rId7"/>
    <p:sldId id="269" r:id="rId8"/>
    <p:sldId id="266" r:id="rId9"/>
    <p:sldId id="267" r:id="rId10"/>
    <p:sldId id="264" r:id="rId11"/>
    <p:sldId id="261" r:id="rId12"/>
    <p:sldId id="262" r:id="rId13"/>
    <p:sldId id="265" r:id="rId14"/>
    <p:sldId id="263" r:id="rId15"/>
    <p:sldId id="270" r:id="rId16"/>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798" y="-1572"/>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1/19/2021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1/19/2021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1/19/2021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70hQbRp_OSA"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slideLayout" Target="../slideLayouts/slideLayout2.xml"/><Relationship Id="rId5" Type="http://schemas.openxmlformats.org/officeDocument/2006/relationships/image" Target="../media/image21.gif"/><Relationship Id="rId4" Type="http://schemas.openxmlformats.org/officeDocument/2006/relationships/image" Target="../media/image20.gif"/></Relationships>
</file>

<file path=ppt/slides/_rels/slide13.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r>
              <a:rPr lang="en-GB" sz="16700" dirty="0" smtClean="0">
                <a:ln w="19050">
                  <a:solidFill>
                    <a:schemeClr val="bg1"/>
                  </a:solidFill>
                </a:ln>
                <a:solidFill>
                  <a:schemeClr val="bg2">
                    <a:lumMod val="75000"/>
                  </a:schemeClr>
                </a:solidFill>
                <a:effectLst>
                  <a:outerShdw blurRad="50800" dist="38100" dir="8100000" algn="tr" rotWithShape="0">
                    <a:prstClr val="black">
                      <a:alpha val="40000"/>
                    </a:prstClr>
                  </a:outerShdw>
                </a:effectLst>
              </a:rPr>
              <a:t>Restless Rivers</a:t>
            </a:r>
            <a:endParaRPr lang="en-GB" sz="16700" dirty="0">
              <a:ln w="19050">
                <a:solidFill>
                  <a:schemeClr val="bg1"/>
                </a:solidFill>
              </a:ln>
              <a:solidFill>
                <a:schemeClr val="bg2">
                  <a:lumMod val="75000"/>
                </a:schemeClr>
              </a:solidFill>
              <a:effectLst>
                <a:outerShdw blurRad="50800" dist="38100" dir="8100000" algn="tr" rotWithShape="0">
                  <a:prstClr val="black">
                    <a:alpha val="40000"/>
                  </a:prstClr>
                </a:outerShdw>
              </a:effectLst>
            </a:endParaRPr>
          </a:p>
        </p:txBody>
      </p:sp>
    </p:spTree>
    <p:extLst>
      <p:ext uri="{BB962C8B-B14F-4D97-AF65-F5344CB8AC3E}">
        <p14:creationId xmlns:p14="http://schemas.microsoft.com/office/powerpoint/2010/main" val="20204091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dirty="0" smtClean="0"/>
              <a:t>Quick recap:</a:t>
            </a:r>
            <a:endParaRPr lang="en-GB" dirty="0"/>
          </a:p>
        </p:txBody>
      </p:sp>
      <p:sp>
        <p:nvSpPr>
          <p:cNvPr id="3" name="Content Placeholder 2"/>
          <p:cNvSpPr>
            <a:spLocks noGrp="1"/>
          </p:cNvSpPr>
          <p:nvPr>
            <p:ph idx="1"/>
          </p:nvPr>
        </p:nvSpPr>
        <p:spPr>
          <a:xfrm>
            <a:off x="457200" y="819150"/>
            <a:ext cx="8229600" cy="3394472"/>
          </a:xfrm>
        </p:spPr>
        <p:txBody>
          <a:bodyPr/>
          <a:lstStyle/>
          <a:p>
            <a:pPr marL="0" indent="0">
              <a:buNone/>
            </a:pPr>
            <a:r>
              <a:rPr lang="en-GB" dirty="0" smtClean="0"/>
              <a:t>With your partner, parent or imaginary unicorn, answer these two questions:</a:t>
            </a:r>
          </a:p>
          <a:p>
            <a:r>
              <a:rPr lang="en-GB" dirty="0"/>
              <a:t>What exactly is a river</a:t>
            </a:r>
            <a:r>
              <a:rPr lang="en-GB" dirty="0" smtClean="0"/>
              <a:t>?</a:t>
            </a:r>
          </a:p>
          <a:p>
            <a:endParaRPr lang="en-GB" dirty="0" smtClean="0"/>
          </a:p>
          <a:p>
            <a:r>
              <a:rPr lang="en-GB" dirty="0" smtClean="0"/>
              <a:t>What are the five main rivers that flow through Sheffield?</a:t>
            </a:r>
            <a:endParaRPr lang="en-GB" dirty="0"/>
          </a:p>
        </p:txBody>
      </p:sp>
      <p:sp>
        <p:nvSpPr>
          <p:cNvPr id="4" name="TextBox 3"/>
          <p:cNvSpPr txBox="1"/>
          <p:nvPr/>
        </p:nvSpPr>
        <p:spPr>
          <a:xfrm>
            <a:off x="914400" y="2419350"/>
            <a:ext cx="7391400" cy="707886"/>
          </a:xfrm>
          <a:prstGeom prst="rect">
            <a:avLst/>
          </a:prstGeom>
          <a:noFill/>
        </p:spPr>
        <p:txBody>
          <a:bodyPr wrap="square" rtlCol="0">
            <a:spAutoFit/>
          </a:bodyPr>
          <a:lstStyle/>
          <a:p>
            <a:r>
              <a:rPr lang="en-GB" sz="2000" dirty="0" smtClean="0">
                <a:solidFill>
                  <a:srgbClr val="FF0000"/>
                </a:solidFill>
              </a:rPr>
              <a:t>A river is a ribbon-like body of water which flows downhill into another river, a lake or the sea.</a:t>
            </a:r>
            <a:endParaRPr lang="en-GB" sz="2000" dirty="0">
              <a:solidFill>
                <a:srgbClr val="FF0000"/>
              </a:solidFill>
            </a:endParaRPr>
          </a:p>
        </p:txBody>
      </p:sp>
      <p:sp>
        <p:nvSpPr>
          <p:cNvPr id="5" name="TextBox 4"/>
          <p:cNvSpPr txBox="1"/>
          <p:nvPr/>
        </p:nvSpPr>
        <p:spPr>
          <a:xfrm>
            <a:off x="1066800" y="4019550"/>
            <a:ext cx="7391400" cy="707886"/>
          </a:xfrm>
          <a:prstGeom prst="rect">
            <a:avLst/>
          </a:prstGeom>
          <a:noFill/>
        </p:spPr>
        <p:txBody>
          <a:bodyPr wrap="square" rtlCol="0">
            <a:spAutoFit/>
          </a:bodyPr>
          <a:lstStyle/>
          <a:p>
            <a:r>
              <a:rPr lang="en-GB" sz="2000" dirty="0" smtClean="0">
                <a:solidFill>
                  <a:srgbClr val="FF0000"/>
                </a:solidFill>
              </a:rPr>
              <a:t>The </a:t>
            </a:r>
            <a:r>
              <a:rPr lang="en-GB" sz="2000" b="1" dirty="0" err="1" smtClean="0">
                <a:solidFill>
                  <a:srgbClr val="FF0000"/>
                </a:solidFill>
              </a:rPr>
              <a:t>Rivelin</a:t>
            </a:r>
            <a:r>
              <a:rPr lang="en-GB" sz="2000" dirty="0" smtClean="0">
                <a:solidFill>
                  <a:srgbClr val="FF0000"/>
                </a:solidFill>
              </a:rPr>
              <a:t> flows into the </a:t>
            </a:r>
            <a:r>
              <a:rPr lang="en-GB" sz="2000" b="1" dirty="0" smtClean="0">
                <a:solidFill>
                  <a:srgbClr val="FF0000"/>
                </a:solidFill>
              </a:rPr>
              <a:t>Loxley</a:t>
            </a:r>
            <a:r>
              <a:rPr lang="en-GB" sz="2000" dirty="0" smtClean="0">
                <a:solidFill>
                  <a:srgbClr val="FF0000"/>
                </a:solidFill>
              </a:rPr>
              <a:t>. The </a:t>
            </a:r>
            <a:r>
              <a:rPr lang="en-GB" sz="2000" b="1" dirty="0" smtClean="0">
                <a:solidFill>
                  <a:srgbClr val="FF0000"/>
                </a:solidFill>
              </a:rPr>
              <a:t>Porter</a:t>
            </a:r>
            <a:r>
              <a:rPr lang="en-GB" sz="2000" dirty="0" smtClean="0">
                <a:solidFill>
                  <a:srgbClr val="FF0000"/>
                </a:solidFill>
              </a:rPr>
              <a:t> joins the </a:t>
            </a:r>
            <a:r>
              <a:rPr lang="en-GB" sz="2000" b="1" dirty="0" smtClean="0">
                <a:solidFill>
                  <a:srgbClr val="FF0000"/>
                </a:solidFill>
              </a:rPr>
              <a:t>Sheaf</a:t>
            </a:r>
            <a:r>
              <a:rPr lang="en-GB" sz="2000" dirty="0" smtClean="0">
                <a:solidFill>
                  <a:srgbClr val="FF0000"/>
                </a:solidFill>
              </a:rPr>
              <a:t>.</a:t>
            </a:r>
          </a:p>
          <a:p>
            <a:r>
              <a:rPr lang="en-GB" sz="2000" dirty="0" smtClean="0">
                <a:solidFill>
                  <a:srgbClr val="FF0000"/>
                </a:solidFill>
              </a:rPr>
              <a:t>Both the Loxley and the Sheaf are tributaries of the </a:t>
            </a:r>
            <a:r>
              <a:rPr lang="en-GB" sz="2000" b="1" dirty="0" smtClean="0">
                <a:solidFill>
                  <a:srgbClr val="FF0000"/>
                </a:solidFill>
              </a:rPr>
              <a:t>River Don</a:t>
            </a:r>
            <a:r>
              <a:rPr lang="en-GB" sz="2000" dirty="0" smtClean="0">
                <a:solidFill>
                  <a:srgbClr val="FF0000"/>
                </a:solidFill>
              </a:rPr>
              <a:t>.</a:t>
            </a:r>
            <a:endParaRPr lang="en-GB" sz="2000" dirty="0">
              <a:solidFill>
                <a:srgbClr val="FF0000"/>
              </a:solidFill>
            </a:endParaRPr>
          </a:p>
        </p:txBody>
      </p:sp>
    </p:spTree>
    <p:extLst>
      <p:ext uri="{BB962C8B-B14F-4D97-AF65-F5344CB8AC3E}">
        <p14:creationId xmlns:p14="http://schemas.microsoft.com/office/powerpoint/2010/main" val="953455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normAutofit/>
          </a:bodyPr>
          <a:lstStyle/>
          <a:p>
            <a:r>
              <a:rPr lang="en-GB" b="1" dirty="0" smtClean="0"/>
              <a:t>How humans use rivers</a:t>
            </a:r>
            <a:endParaRPr lang="en-GB" b="1" dirty="0"/>
          </a:p>
        </p:txBody>
      </p:sp>
      <p:sp>
        <p:nvSpPr>
          <p:cNvPr id="3" name="Content Placeholder 2"/>
          <p:cNvSpPr>
            <a:spLocks noGrp="1"/>
          </p:cNvSpPr>
          <p:nvPr>
            <p:ph idx="1"/>
          </p:nvPr>
        </p:nvSpPr>
        <p:spPr>
          <a:xfrm>
            <a:off x="228600" y="1200151"/>
            <a:ext cx="8686800" cy="3394472"/>
          </a:xfrm>
        </p:spPr>
        <p:txBody>
          <a:bodyPr>
            <a:normAutofit fontScale="92500"/>
          </a:bodyPr>
          <a:lstStyle/>
          <a:p>
            <a:pPr marL="0" indent="0">
              <a:buNone/>
            </a:pPr>
            <a:r>
              <a:rPr lang="en-GB" b="1" dirty="0"/>
              <a:t>LO:  To be able to </a:t>
            </a:r>
            <a:r>
              <a:rPr lang="en-GB" b="1" dirty="0" smtClean="0"/>
              <a:t>explain how humans use rivers.</a:t>
            </a:r>
          </a:p>
          <a:p>
            <a:pPr marL="0" indent="0">
              <a:buNone/>
            </a:pPr>
            <a:endParaRPr lang="en-GB" b="1" dirty="0"/>
          </a:p>
          <a:p>
            <a:pPr marL="0" indent="0">
              <a:buNone/>
            </a:pPr>
            <a:r>
              <a:rPr lang="en-GB" b="1" dirty="0"/>
              <a:t>I can remember to:</a:t>
            </a:r>
          </a:p>
          <a:p>
            <a:r>
              <a:rPr lang="en-GB" dirty="0" smtClean="0"/>
              <a:t>read and discuss the information.</a:t>
            </a:r>
            <a:endParaRPr lang="en-GB" dirty="0"/>
          </a:p>
          <a:p>
            <a:r>
              <a:rPr lang="en-GB" dirty="0" smtClean="0"/>
              <a:t>think of ways that rivers help us.</a:t>
            </a:r>
            <a:endParaRPr lang="en-GB" dirty="0"/>
          </a:p>
          <a:p>
            <a:r>
              <a:rPr lang="en-GB" dirty="0" smtClean="0"/>
              <a:t>think of how those river uses could cause problems.</a:t>
            </a:r>
            <a:endParaRPr lang="en-GB" dirty="0"/>
          </a:p>
          <a:p>
            <a:endParaRPr lang="en-GB" dirty="0"/>
          </a:p>
        </p:txBody>
      </p:sp>
    </p:spTree>
    <p:extLst>
      <p:ext uri="{BB962C8B-B14F-4D97-AF65-F5344CB8AC3E}">
        <p14:creationId xmlns:p14="http://schemas.microsoft.com/office/powerpoint/2010/main" val="38673249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391"/>
            <a:ext cx="8229600" cy="857250"/>
          </a:xfrm>
        </p:spPr>
        <p:txBody>
          <a:bodyPr>
            <a:normAutofit/>
          </a:bodyPr>
          <a:lstStyle/>
          <a:p>
            <a:r>
              <a:rPr lang="en-GB" sz="3600" b="1" dirty="0" smtClean="0"/>
              <a:t>So, why are rivers so vital to human life?</a:t>
            </a:r>
            <a:endParaRPr lang="en-GB" sz="3600" b="1" dirty="0"/>
          </a:p>
        </p:txBody>
      </p:sp>
      <p:sp>
        <p:nvSpPr>
          <p:cNvPr id="3" name="Content Placeholder 2"/>
          <p:cNvSpPr>
            <a:spLocks noGrp="1"/>
          </p:cNvSpPr>
          <p:nvPr>
            <p:ph idx="1"/>
          </p:nvPr>
        </p:nvSpPr>
        <p:spPr>
          <a:xfrm>
            <a:off x="457200" y="895350"/>
            <a:ext cx="8229600" cy="3394472"/>
          </a:xfrm>
        </p:spPr>
        <p:txBody>
          <a:bodyPr/>
          <a:lstStyle/>
          <a:p>
            <a:pPr marL="0" indent="0">
              <a:buNone/>
            </a:pPr>
            <a:r>
              <a:rPr lang="en-GB" dirty="0" smtClean="0"/>
              <a:t>Most human settlements are near a river. </a:t>
            </a:r>
          </a:p>
          <a:p>
            <a:pPr marL="0" indent="0">
              <a:buNone/>
            </a:pPr>
            <a:r>
              <a:rPr lang="en-GB" dirty="0" smtClean="0"/>
              <a:t>This it because fresh water is essential for human survival. We need to drink it, we need to use it to help our food grow.</a:t>
            </a:r>
          </a:p>
          <a:p>
            <a:pPr marL="0" indent="0">
              <a:buNone/>
            </a:pPr>
            <a:endParaRPr lang="en-GB" dirty="0"/>
          </a:p>
          <a:p>
            <a:pPr marL="0" indent="0">
              <a:buNone/>
            </a:pPr>
            <a:r>
              <a:rPr lang="en-GB" dirty="0" smtClean="0"/>
              <a:t>What else do we use rivers for? </a:t>
            </a:r>
            <a:r>
              <a:rPr lang="en-GB" dirty="0" smtClean="0">
                <a:hlinkClick r:id="rId2"/>
              </a:rPr>
              <a:t>Quick video.</a:t>
            </a:r>
            <a:endParaRPr lang="en-GB" dirty="0"/>
          </a:p>
        </p:txBody>
      </p:sp>
    </p:spTree>
    <p:extLst>
      <p:ext uri="{BB962C8B-B14F-4D97-AF65-F5344CB8AC3E}">
        <p14:creationId xmlns:p14="http://schemas.microsoft.com/office/powerpoint/2010/main" val="35492746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b="1" dirty="0" smtClean="0"/>
              <a:t>Drinking Water</a:t>
            </a:r>
            <a:endParaRPr lang="en-GB" b="1" dirty="0"/>
          </a:p>
        </p:txBody>
      </p:sp>
      <p:sp>
        <p:nvSpPr>
          <p:cNvPr id="3" name="Content Placeholder 2"/>
          <p:cNvSpPr>
            <a:spLocks noGrp="1"/>
          </p:cNvSpPr>
          <p:nvPr>
            <p:ph idx="1"/>
          </p:nvPr>
        </p:nvSpPr>
        <p:spPr>
          <a:xfrm>
            <a:off x="4572000" y="819150"/>
            <a:ext cx="4114800" cy="3775473"/>
          </a:xfrm>
        </p:spPr>
        <p:txBody>
          <a:bodyPr>
            <a:normAutofit fontScale="77500" lnSpcReduction="20000"/>
          </a:bodyPr>
          <a:lstStyle/>
          <a:p>
            <a:pPr marL="0" indent="0">
              <a:buNone/>
            </a:pPr>
            <a:r>
              <a:rPr lang="en-GB" dirty="0" smtClean="0"/>
              <a:t>    Rivers are used for drinking water. </a:t>
            </a:r>
          </a:p>
          <a:p>
            <a:pPr marL="0" indent="0">
              <a:buNone/>
            </a:pPr>
            <a:r>
              <a:rPr lang="en-GB" dirty="0"/>
              <a:t> </a:t>
            </a:r>
            <a:r>
              <a:rPr lang="en-GB" dirty="0" smtClean="0"/>
              <a:t>   In the upper course, it is usually safe to drink because the water has been filtered as it comes out of the ground. </a:t>
            </a:r>
          </a:p>
          <a:p>
            <a:pPr marL="0" indent="0">
              <a:buNone/>
            </a:pPr>
            <a:r>
              <a:rPr lang="en-GB" dirty="0"/>
              <a:t> </a:t>
            </a:r>
            <a:r>
              <a:rPr lang="en-GB" dirty="0" smtClean="0"/>
              <a:t>   By the time the water gets to the lower course, however, it should be treated in a water treatment plant. </a:t>
            </a:r>
            <a:endParaRPr lang="en-GB" dirty="0"/>
          </a:p>
        </p:txBody>
      </p:sp>
      <p:pic>
        <p:nvPicPr>
          <p:cNvPr id="2050" name="Picture 2" descr="How to Purify River Water for Drinking: 5 Methods | GudGea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9694" y="819150"/>
            <a:ext cx="2665222" cy="190341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orld Meets Safe Drinking Water Target Ahead of Schedule | E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343150"/>
            <a:ext cx="3333750" cy="2333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0481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b="1" dirty="0" smtClean="0"/>
              <a:t>Drinking Water</a:t>
            </a:r>
            <a:endParaRPr lang="en-GB" b="1" dirty="0"/>
          </a:p>
        </p:txBody>
      </p:sp>
      <p:sp>
        <p:nvSpPr>
          <p:cNvPr id="3" name="Content Placeholder 2"/>
          <p:cNvSpPr>
            <a:spLocks noGrp="1"/>
          </p:cNvSpPr>
          <p:nvPr>
            <p:ph idx="1"/>
          </p:nvPr>
        </p:nvSpPr>
        <p:spPr>
          <a:xfrm>
            <a:off x="4572000" y="819150"/>
            <a:ext cx="4343400" cy="4114800"/>
          </a:xfrm>
        </p:spPr>
        <p:txBody>
          <a:bodyPr>
            <a:normAutofit fontScale="77500" lnSpcReduction="20000"/>
          </a:bodyPr>
          <a:lstStyle/>
          <a:p>
            <a:pPr marL="0" indent="0">
              <a:buNone/>
            </a:pPr>
            <a:r>
              <a:rPr lang="en-GB" dirty="0" smtClean="0"/>
              <a:t>    In the UK, we get most of our drinking water from </a:t>
            </a:r>
            <a:r>
              <a:rPr lang="en-GB" b="1" dirty="0" smtClean="0"/>
              <a:t>reservoirs</a:t>
            </a:r>
            <a:r>
              <a:rPr lang="en-GB" dirty="0" smtClean="0"/>
              <a:t>. </a:t>
            </a:r>
          </a:p>
          <a:p>
            <a:pPr marL="0" indent="0">
              <a:buNone/>
            </a:pPr>
            <a:r>
              <a:rPr lang="en-GB" dirty="0"/>
              <a:t> </a:t>
            </a:r>
            <a:r>
              <a:rPr lang="en-GB" dirty="0" smtClean="0"/>
              <a:t>   Reservoirs are </a:t>
            </a:r>
            <a:r>
              <a:rPr lang="en-GB" dirty="0"/>
              <a:t>created</a:t>
            </a:r>
            <a:r>
              <a:rPr lang="en-GB" dirty="0" smtClean="0"/>
              <a:t> by building a dam or weir on a river (like the rivers </a:t>
            </a:r>
            <a:r>
              <a:rPr lang="en-GB" dirty="0" err="1" smtClean="0"/>
              <a:t>Derwent</a:t>
            </a:r>
            <a:r>
              <a:rPr lang="en-GB" dirty="0" smtClean="0"/>
              <a:t> and </a:t>
            </a:r>
            <a:r>
              <a:rPr lang="en-GB" dirty="0" err="1" smtClean="0"/>
              <a:t>Ashop</a:t>
            </a:r>
            <a:r>
              <a:rPr lang="en-GB" dirty="0" smtClean="0"/>
              <a:t> in the </a:t>
            </a:r>
            <a:r>
              <a:rPr lang="en-GB" dirty="0" err="1" smtClean="0"/>
              <a:t>Derwent</a:t>
            </a:r>
            <a:r>
              <a:rPr lang="en-GB" dirty="0" smtClean="0"/>
              <a:t> Valley) or by enlarging an existing lake (like </a:t>
            </a:r>
            <a:r>
              <a:rPr lang="en-GB" dirty="0" err="1" smtClean="0"/>
              <a:t>Haweswater</a:t>
            </a:r>
            <a:r>
              <a:rPr lang="en-GB" dirty="0" smtClean="0"/>
              <a:t> in Cumbria, which has recently been piped to provide water as far away as Manchester). </a:t>
            </a:r>
          </a:p>
          <a:p>
            <a:pPr marL="0" indent="0">
              <a:buNone/>
            </a:pPr>
            <a:endParaRPr lang="en-GB" dirty="0"/>
          </a:p>
        </p:txBody>
      </p:sp>
      <p:pic>
        <p:nvPicPr>
          <p:cNvPr id="2054" name="Picture 6" descr="Howden, Derwent &amp; Ladybower Reservoir, a walk through history | Mammut  Stori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5872" y="895350"/>
            <a:ext cx="4209703" cy="213280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65873" y="3050296"/>
            <a:ext cx="2501128" cy="2031325"/>
          </a:xfrm>
          <a:prstGeom prst="rect">
            <a:avLst/>
          </a:prstGeom>
          <a:noFill/>
        </p:spPr>
        <p:txBody>
          <a:bodyPr wrap="square" rtlCol="0">
            <a:spAutoFit/>
          </a:bodyPr>
          <a:lstStyle/>
          <a:p>
            <a:r>
              <a:rPr lang="en-GB" b="1" dirty="0" smtClean="0"/>
              <a:t>Above: </a:t>
            </a:r>
            <a:r>
              <a:rPr lang="en-GB" dirty="0" smtClean="0"/>
              <a:t>Sheffield’s water comes from the Howden, </a:t>
            </a:r>
            <a:r>
              <a:rPr lang="en-GB" dirty="0" err="1" smtClean="0"/>
              <a:t>Derwent</a:t>
            </a:r>
            <a:r>
              <a:rPr lang="en-GB" dirty="0" smtClean="0"/>
              <a:t> and </a:t>
            </a:r>
            <a:r>
              <a:rPr lang="en-GB" dirty="0" err="1" smtClean="0"/>
              <a:t>Ladybower</a:t>
            </a:r>
            <a:r>
              <a:rPr lang="en-GB" dirty="0" smtClean="0"/>
              <a:t> reservoirs in the Upper </a:t>
            </a:r>
            <a:r>
              <a:rPr lang="en-GB" dirty="0" err="1" smtClean="0"/>
              <a:t>Derwent</a:t>
            </a:r>
            <a:r>
              <a:rPr lang="en-GB" dirty="0" smtClean="0"/>
              <a:t> Valley.</a:t>
            </a:r>
            <a:br>
              <a:rPr lang="en-GB" dirty="0" smtClean="0"/>
            </a:br>
            <a:r>
              <a:rPr lang="en-GB" b="1" dirty="0" smtClean="0"/>
              <a:t>Right:</a:t>
            </a:r>
            <a:r>
              <a:rPr lang="en-GB" dirty="0" smtClean="0"/>
              <a:t> </a:t>
            </a:r>
            <a:r>
              <a:rPr lang="en-GB" dirty="0" err="1" smtClean="0"/>
              <a:t>Haweswater</a:t>
            </a:r>
            <a:r>
              <a:rPr lang="en-GB" dirty="0" smtClean="0"/>
              <a:t>.</a:t>
            </a:r>
            <a:endParaRPr lang="en-GB" dirty="0"/>
          </a:p>
        </p:txBody>
      </p:sp>
      <p:pic>
        <p:nvPicPr>
          <p:cNvPr id="9218" name="Picture 2" descr="https://upload.wikimedia.org/wikipedia/commons/3/34/Haweswater_Reservoir_da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94710" y="3160310"/>
            <a:ext cx="1823085" cy="1367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37847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Drowned Villages</a:t>
            </a:r>
            <a:endParaRPr lang="en-GB" dirty="0"/>
          </a:p>
        </p:txBody>
      </p:sp>
      <p:sp>
        <p:nvSpPr>
          <p:cNvPr id="3" name="Content Placeholder 2"/>
          <p:cNvSpPr>
            <a:spLocks noGrp="1"/>
          </p:cNvSpPr>
          <p:nvPr>
            <p:ph idx="1"/>
          </p:nvPr>
        </p:nvSpPr>
        <p:spPr>
          <a:xfrm>
            <a:off x="4419600" y="1200150"/>
            <a:ext cx="4267200" cy="3657599"/>
          </a:xfrm>
        </p:spPr>
        <p:txBody>
          <a:bodyPr>
            <a:normAutofit fontScale="77500" lnSpcReduction="20000"/>
          </a:bodyPr>
          <a:lstStyle/>
          <a:p>
            <a:pPr marL="0" indent="0">
              <a:buNone/>
            </a:pPr>
            <a:r>
              <a:rPr lang="en-GB" dirty="0"/>
              <a:t> </a:t>
            </a:r>
            <a:r>
              <a:rPr lang="en-GB" dirty="0" smtClean="0"/>
              <a:t>   Interestingly</a:t>
            </a:r>
            <a:r>
              <a:rPr lang="en-GB" dirty="0"/>
              <a:t>, in both of these examples, villages needed to be abandoned in order to create the reservoirs. </a:t>
            </a:r>
            <a:endParaRPr lang="en-GB" dirty="0" smtClean="0"/>
          </a:p>
          <a:p>
            <a:pPr marL="0" indent="0">
              <a:buNone/>
            </a:pPr>
            <a:r>
              <a:rPr lang="en-GB" dirty="0"/>
              <a:t> </a:t>
            </a:r>
            <a:r>
              <a:rPr lang="en-GB" dirty="0" smtClean="0"/>
              <a:t>   The </a:t>
            </a:r>
            <a:r>
              <a:rPr lang="en-GB" dirty="0"/>
              <a:t>villages of </a:t>
            </a:r>
            <a:r>
              <a:rPr lang="en-GB" dirty="0" err="1" smtClean="0"/>
              <a:t>Ashopton</a:t>
            </a:r>
            <a:r>
              <a:rPr lang="en-GB" dirty="0" smtClean="0"/>
              <a:t> and </a:t>
            </a:r>
            <a:r>
              <a:rPr lang="en-GB" dirty="0" err="1" smtClean="0"/>
              <a:t>Derwent</a:t>
            </a:r>
            <a:r>
              <a:rPr lang="en-GB" dirty="0" smtClean="0"/>
              <a:t> were submerged in 1946 when the </a:t>
            </a:r>
            <a:r>
              <a:rPr lang="en-GB" dirty="0" err="1" smtClean="0"/>
              <a:t>Ladybower</a:t>
            </a:r>
            <a:r>
              <a:rPr lang="en-GB" dirty="0" smtClean="0"/>
              <a:t> was filled. The village of </a:t>
            </a:r>
            <a:r>
              <a:rPr lang="en-GB" dirty="0" err="1" smtClean="0"/>
              <a:t>Mardale</a:t>
            </a:r>
            <a:r>
              <a:rPr lang="en-GB" dirty="0" smtClean="0"/>
              <a:t> Green was drowned by the expansion of </a:t>
            </a:r>
            <a:r>
              <a:rPr lang="en-GB" dirty="0" err="1" smtClean="0"/>
              <a:t>Haweswater</a:t>
            </a:r>
            <a:r>
              <a:rPr lang="en-GB" dirty="0" smtClean="0"/>
              <a:t> in 1935.</a:t>
            </a:r>
            <a:endParaRPr lang="en-GB" dirty="0"/>
          </a:p>
        </p:txBody>
      </p:sp>
      <p:pic>
        <p:nvPicPr>
          <p:cNvPr id="10242" name="Picture 2" descr="https://upload.wikimedia.org/wikipedia/commons/thumb/6/60/Church_tower_at_Ladybower_Reservoir.png/1024px-Church_tower_at_Ladybower_Reservoi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8229" y="1276350"/>
            <a:ext cx="3942749" cy="3203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951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b="1" dirty="0" smtClean="0"/>
              <a:t>Washing</a:t>
            </a:r>
            <a:endParaRPr lang="en-GB" b="1" dirty="0"/>
          </a:p>
        </p:txBody>
      </p:sp>
      <p:sp>
        <p:nvSpPr>
          <p:cNvPr id="3" name="Content Placeholder 2"/>
          <p:cNvSpPr>
            <a:spLocks noGrp="1"/>
          </p:cNvSpPr>
          <p:nvPr>
            <p:ph idx="1"/>
          </p:nvPr>
        </p:nvSpPr>
        <p:spPr>
          <a:xfrm>
            <a:off x="457200" y="895350"/>
            <a:ext cx="4114800" cy="4038600"/>
          </a:xfrm>
        </p:spPr>
        <p:txBody>
          <a:bodyPr>
            <a:normAutofit fontScale="92500"/>
          </a:bodyPr>
          <a:lstStyle/>
          <a:p>
            <a:pPr marL="0" indent="0">
              <a:buNone/>
            </a:pPr>
            <a:r>
              <a:rPr lang="en-GB" sz="2400" dirty="0" smtClean="0"/>
              <a:t>    Rivers have been used by people for washing clothes (and themselves) for thousands of years. </a:t>
            </a:r>
          </a:p>
          <a:p>
            <a:pPr marL="0" indent="0">
              <a:buNone/>
            </a:pPr>
            <a:r>
              <a:rPr lang="en-GB" sz="2400" dirty="0"/>
              <a:t> </a:t>
            </a:r>
            <a:r>
              <a:rPr lang="en-GB" sz="2400" dirty="0" smtClean="0"/>
              <a:t>   While we don’t use rivers to wash clothes now (unless you’re camping), they are still used in some parts of the world.</a:t>
            </a:r>
          </a:p>
          <a:p>
            <a:pPr marL="0" indent="0">
              <a:buNone/>
            </a:pPr>
            <a:r>
              <a:rPr lang="en-GB" sz="2400" dirty="0"/>
              <a:t> </a:t>
            </a:r>
            <a:r>
              <a:rPr lang="en-GB" sz="2400" dirty="0" smtClean="0"/>
              <a:t>   If soap or other cleaning products are used, plant and animal life can be damaged.</a:t>
            </a:r>
            <a:endParaRPr lang="en-GB" sz="2400" dirty="0"/>
          </a:p>
        </p:txBody>
      </p:sp>
      <p:pic>
        <p:nvPicPr>
          <p:cNvPr id="8194" name="Picture 2" descr="Washing Laundry in the River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3600" y="148281"/>
            <a:ext cx="2982383" cy="223678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Oil painting for sale:Women Washing Clothes by a Stream | Oil painting  woman, Knight art, Washing cloth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9408" y="2113736"/>
            <a:ext cx="2968331" cy="251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67516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b="1" dirty="0" smtClean="0"/>
              <a:t>Waste</a:t>
            </a:r>
            <a:endParaRPr lang="en-GB" b="1" dirty="0"/>
          </a:p>
        </p:txBody>
      </p:sp>
      <p:sp>
        <p:nvSpPr>
          <p:cNvPr id="3" name="Content Placeholder 2"/>
          <p:cNvSpPr>
            <a:spLocks noGrp="1"/>
          </p:cNvSpPr>
          <p:nvPr>
            <p:ph idx="1"/>
          </p:nvPr>
        </p:nvSpPr>
        <p:spPr>
          <a:xfrm>
            <a:off x="3927476" y="819150"/>
            <a:ext cx="4987924" cy="3775473"/>
          </a:xfrm>
        </p:spPr>
        <p:txBody>
          <a:bodyPr>
            <a:normAutofit fontScale="70000" lnSpcReduction="20000"/>
          </a:bodyPr>
          <a:lstStyle/>
          <a:p>
            <a:pPr marL="0" indent="0">
              <a:buNone/>
            </a:pPr>
            <a:r>
              <a:rPr lang="en-GB" dirty="0" smtClean="0"/>
              <a:t>    Since the start of the Industrial Age, rivers were used to get rid of unwanted waste. This included rubbish, oil and human waste (that </a:t>
            </a:r>
            <a:r>
              <a:rPr lang="en-GB" i="1" dirty="0" smtClean="0"/>
              <a:t>we</a:t>
            </a:r>
            <a:r>
              <a:rPr lang="en-GB" dirty="0" smtClean="0"/>
              <a:t> put in the toilet)! </a:t>
            </a:r>
          </a:p>
          <a:p>
            <a:pPr marL="0" indent="0">
              <a:buNone/>
            </a:pPr>
            <a:r>
              <a:rPr lang="en-GB" dirty="0"/>
              <a:t> </a:t>
            </a:r>
            <a:r>
              <a:rPr lang="en-GB" dirty="0" smtClean="0"/>
              <a:t>   Now, our waste isn’t supposed to go into our rivers and our toilets are connected to a different plumbing system which takes the waste to a treatment plant.  However, anything that goes down the drain will end up in a river.</a:t>
            </a:r>
            <a:endParaRPr lang="en-GB" dirty="0"/>
          </a:p>
        </p:txBody>
      </p:sp>
      <p:pic>
        <p:nvPicPr>
          <p:cNvPr id="7170" name="Picture 2" descr="The 'Silent Highway' - Man. 'Your money or your life': 1858 |  memoryprints.com | High quality art prin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675" y="819150"/>
            <a:ext cx="3387725" cy="249330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93676" y="3350553"/>
            <a:ext cx="3387724" cy="923330"/>
          </a:xfrm>
          <a:prstGeom prst="rect">
            <a:avLst/>
          </a:prstGeom>
          <a:noFill/>
        </p:spPr>
        <p:txBody>
          <a:bodyPr wrap="square" rtlCol="0">
            <a:spAutoFit/>
          </a:bodyPr>
          <a:lstStyle/>
          <a:p>
            <a:r>
              <a:rPr lang="en-GB" dirty="0"/>
              <a:t>In Victorian London, the Thames was so polluted that it made the air stink!</a:t>
            </a:r>
            <a:endParaRPr lang="en-GB" dirty="0"/>
          </a:p>
        </p:txBody>
      </p:sp>
      <p:pic>
        <p:nvPicPr>
          <p:cNvPr id="7172" name="Picture 4" descr="Parked cars blamed for flooding caused by blocked drains in Sparkhill -  Birmingham Liv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2514" y="3812218"/>
            <a:ext cx="1667286" cy="1108813"/>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Can I Pour Acetone Down the Drai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9800" y="3807193"/>
            <a:ext cx="2332963" cy="1113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2499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b="1" dirty="0" smtClean="0"/>
              <a:t>Transport</a:t>
            </a:r>
            <a:endParaRPr lang="en-GB" b="1" dirty="0"/>
          </a:p>
        </p:txBody>
      </p:sp>
      <p:sp>
        <p:nvSpPr>
          <p:cNvPr id="3" name="Content Placeholder 2"/>
          <p:cNvSpPr>
            <a:spLocks noGrp="1"/>
          </p:cNvSpPr>
          <p:nvPr>
            <p:ph idx="1"/>
          </p:nvPr>
        </p:nvSpPr>
        <p:spPr>
          <a:xfrm>
            <a:off x="152400" y="666750"/>
            <a:ext cx="6246984" cy="4476750"/>
          </a:xfrm>
        </p:spPr>
        <p:txBody>
          <a:bodyPr>
            <a:normAutofit fontScale="70000" lnSpcReduction="20000"/>
          </a:bodyPr>
          <a:lstStyle/>
          <a:p>
            <a:pPr marL="0" indent="0">
              <a:buNone/>
            </a:pPr>
            <a:r>
              <a:rPr lang="en-GB" dirty="0" smtClean="0"/>
              <a:t>    Rivers have been used for thousands of years as transportation routes. </a:t>
            </a:r>
          </a:p>
          <a:p>
            <a:pPr marL="0" indent="0">
              <a:buNone/>
            </a:pPr>
            <a:r>
              <a:rPr lang="en-GB" dirty="0"/>
              <a:t> </a:t>
            </a:r>
            <a:r>
              <a:rPr lang="en-GB" dirty="0" smtClean="0"/>
              <a:t>   The Anglo-Saxons called the sea the ‘whale road’. This gives you a idea of how important waterways were in connecting people. Many Anglo-Saxon towns were built in places where the old Roman roads crossed navigable rivers.</a:t>
            </a:r>
          </a:p>
          <a:p>
            <a:pPr marL="0" indent="0">
              <a:buNone/>
            </a:pPr>
            <a:r>
              <a:rPr lang="en-GB" dirty="0"/>
              <a:t> </a:t>
            </a:r>
            <a:r>
              <a:rPr lang="en-GB" dirty="0" smtClean="0"/>
              <a:t>   In more modern times, rivers have been used to float logs downstream from where they were cut down to the timber mills. They have been used to transport goods in shipping containers and they have been used as water buses or taxis to get around a large city. </a:t>
            </a:r>
          </a:p>
          <a:p>
            <a:pPr marL="0" indent="0">
              <a:buNone/>
            </a:pPr>
            <a:r>
              <a:rPr lang="en-GB" dirty="0"/>
              <a:t> </a:t>
            </a:r>
            <a:r>
              <a:rPr lang="en-GB" dirty="0" smtClean="0"/>
              <a:t>   How might petrol powered boats affect the river?</a:t>
            </a:r>
            <a:endParaRPr lang="en-GB" dirty="0"/>
          </a:p>
        </p:txBody>
      </p:sp>
      <p:pic>
        <p:nvPicPr>
          <p:cNvPr id="5" name="Picture 2" descr="The Lost Art of Floating Logs Down the Ri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3901" y="0"/>
            <a:ext cx="2640099" cy="187809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ondon's First Highway: Part 2 - The Surprising Success of River Buses -  London Reconnecti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03901" y="3457574"/>
            <a:ext cx="2640099" cy="168592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Rhine River: Low water halts all Rhine barge shipping on Kaub-Basel stretc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03901" y="1837525"/>
            <a:ext cx="2640099" cy="1738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2236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b="1" dirty="0" smtClean="0"/>
              <a:t>Irrigation</a:t>
            </a:r>
            <a:endParaRPr lang="en-GB" b="1" dirty="0"/>
          </a:p>
        </p:txBody>
      </p:sp>
      <p:sp>
        <p:nvSpPr>
          <p:cNvPr id="3" name="Content Placeholder 2"/>
          <p:cNvSpPr>
            <a:spLocks noGrp="1"/>
          </p:cNvSpPr>
          <p:nvPr>
            <p:ph idx="1"/>
          </p:nvPr>
        </p:nvSpPr>
        <p:spPr>
          <a:xfrm>
            <a:off x="4091030" y="895350"/>
            <a:ext cx="4900570" cy="4070617"/>
          </a:xfrm>
        </p:spPr>
        <p:txBody>
          <a:bodyPr>
            <a:normAutofit fontScale="77500" lnSpcReduction="20000"/>
          </a:bodyPr>
          <a:lstStyle/>
          <a:p>
            <a:pPr marL="0" indent="0">
              <a:buNone/>
            </a:pPr>
            <a:r>
              <a:rPr lang="en-GB" dirty="0" smtClean="0"/>
              <a:t>    By digging channels between their crops, farmers can take some water from a river to make sure that their fields are watered, but their crops don’t drown. </a:t>
            </a:r>
          </a:p>
          <a:p>
            <a:pPr marL="0" indent="0">
              <a:buNone/>
            </a:pPr>
            <a:r>
              <a:rPr lang="en-GB" dirty="0"/>
              <a:t> </a:t>
            </a:r>
            <a:r>
              <a:rPr lang="en-GB" dirty="0" smtClean="0"/>
              <a:t>   The use of pipes to siphon the river helps to control the flow. Sprinklers can even be attached to the pipes to spread the water more evenly.</a:t>
            </a:r>
          </a:p>
          <a:p>
            <a:pPr marL="0" indent="0">
              <a:buNone/>
            </a:pPr>
            <a:r>
              <a:rPr lang="en-GB" dirty="0" smtClean="0"/>
              <a:t>    What would happen if too many farms tried to use the water?</a:t>
            </a:r>
            <a:endParaRPr lang="en-GB" dirty="0"/>
          </a:p>
        </p:txBody>
      </p:sp>
      <p:sp>
        <p:nvSpPr>
          <p:cNvPr id="4" name="AutoShape 2" descr="Controlling river, soil salinity may mean hard choices for farmers –  Sterling Journal-Advoc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Controlling river, soil salinity may mean hard choices for farmers –  Sterling Journal-Advocat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5" y="895350"/>
            <a:ext cx="3121025" cy="2227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43000" y="2754944"/>
            <a:ext cx="2948030" cy="22110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82438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b="1" dirty="0" smtClean="0"/>
              <a:t>Power - Then</a:t>
            </a:r>
            <a:endParaRPr lang="en-GB" b="1" dirty="0"/>
          </a:p>
        </p:txBody>
      </p:sp>
      <p:sp>
        <p:nvSpPr>
          <p:cNvPr id="3" name="Content Placeholder 2"/>
          <p:cNvSpPr>
            <a:spLocks noGrp="1"/>
          </p:cNvSpPr>
          <p:nvPr>
            <p:ph idx="1"/>
          </p:nvPr>
        </p:nvSpPr>
        <p:spPr>
          <a:xfrm>
            <a:off x="228600" y="960060"/>
            <a:ext cx="4343400" cy="4037090"/>
          </a:xfrm>
        </p:spPr>
        <p:txBody>
          <a:bodyPr>
            <a:normAutofit fontScale="70000" lnSpcReduction="20000"/>
          </a:bodyPr>
          <a:lstStyle/>
          <a:p>
            <a:pPr marL="0" indent="0">
              <a:buNone/>
            </a:pPr>
            <a:r>
              <a:rPr lang="en-GB" dirty="0" smtClean="0"/>
              <a:t>    The invention of the water wheel changed the world. By using the power of the river, cogs could turn machines which made people’s work much easier. </a:t>
            </a:r>
          </a:p>
          <a:p>
            <a:pPr marL="0" indent="0">
              <a:buNone/>
            </a:pPr>
            <a:r>
              <a:rPr lang="en-GB" dirty="0"/>
              <a:t> </a:t>
            </a:r>
            <a:r>
              <a:rPr lang="en-GB" dirty="0" smtClean="0"/>
              <a:t>   This began with grinding wheat to make flour, but would eventually power saws, looms and other machines.</a:t>
            </a:r>
          </a:p>
          <a:p>
            <a:pPr marL="0" indent="0">
              <a:buNone/>
            </a:pPr>
            <a:r>
              <a:rPr lang="en-GB" dirty="0"/>
              <a:t> </a:t>
            </a:r>
            <a:r>
              <a:rPr lang="en-GB" dirty="0" smtClean="0"/>
              <a:t>   In </a:t>
            </a:r>
            <a:r>
              <a:rPr lang="en-GB" dirty="0" err="1" smtClean="0"/>
              <a:t>Rivelin</a:t>
            </a:r>
            <a:r>
              <a:rPr lang="en-GB" dirty="0" smtClean="0"/>
              <a:t> Valley Park, you can still see the weirs built to raise the water level (so a water wheel would turn) and the remains of the mill houses.</a:t>
            </a:r>
            <a:endParaRPr lang="en-GB" dirty="0"/>
          </a:p>
        </p:txBody>
      </p:sp>
      <p:pic>
        <p:nvPicPr>
          <p:cNvPr id="4102" name="Picture 6" descr="Skyrim water wheel - GIF on Imgu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791461" y="1012224"/>
            <a:ext cx="3698947" cy="194052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Watermill | 3D CAD Model Library | GrabCAD"/>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26471" y="3076959"/>
            <a:ext cx="1981200" cy="1114425"/>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Mill GIF - Find on GIFE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685344" y="23458"/>
            <a:ext cx="1336161" cy="936602"/>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Watermill mechanics picture, by db765 for: gears animation photoshop  contest - Pxleyes.co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24152" y="2952749"/>
            <a:ext cx="2725868" cy="2044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74912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7250"/>
          </a:xfrm>
        </p:spPr>
        <p:txBody>
          <a:bodyPr/>
          <a:lstStyle/>
          <a:p>
            <a:r>
              <a:rPr lang="en-GB" b="1" dirty="0" smtClean="0"/>
              <a:t>Power - Now</a:t>
            </a:r>
            <a:endParaRPr lang="en-GB" b="1" dirty="0"/>
          </a:p>
        </p:txBody>
      </p:sp>
      <p:sp>
        <p:nvSpPr>
          <p:cNvPr id="3" name="Content Placeholder 2"/>
          <p:cNvSpPr>
            <a:spLocks noGrp="1"/>
          </p:cNvSpPr>
          <p:nvPr>
            <p:ph idx="1"/>
          </p:nvPr>
        </p:nvSpPr>
        <p:spPr>
          <a:xfrm>
            <a:off x="1" y="819149"/>
            <a:ext cx="5271502" cy="4324351"/>
          </a:xfrm>
        </p:spPr>
        <p:txBody>
          <a:bodyPr>
            <a:normAutofit fontScale="85000" lnSpcReduction="20000"/>
          </a:bodyPr>
          <a:lstStyle/>
          <a:p>
            <a:pPr marL="0" indent="0">
              <a:buNone/>
            </a:pPr>
            <a:r>
              <a:rPr lang="en-GB" dirty="0" smtClean="0"/>
              <a:t>    The concept of the water wheel has been developed to generate electricity. </a:t>
            </a:r>
          </a:p>
          <a:p>
            <a:pPr marL="0" indent="0">
              <a:buNone/>
            </a:pPr>
            <a:r>
              <a:rPr lang="en-GB" dirty="0"/>
              <a:t> </a:t>
            </a:r>
            <a:r>
              <a:rPr lang="en-GB" dirty="0" smtClean="0"/>
              <a:t>   The extra power built up by building a dam means that the water can turn the generator wheels quickly and produce a strong electrical charge. </a:t>
            </a:r>
          </a:p>
          <a:p>
            <a:pPr marL="0" indent="0">
              <a:buNone/>
            </a:pPr>
            <a:r>
              <a:rPr lang="en-GB" dirty="0"/>
              <a:t> </a:t>
            </a:r>
            <a:r>
              <a:rPr lang="en-GB" dirty="0" smtClean="0"/>
              <a:t>   This is then sent via cables to local substations to provide electricity for homes and businesses.</a:t>
            </a:r>
            <a:endParaRPr lang="en-GB" dirty="0"/>
          </a:p>
        </p:txBody>
      </p:sp>
      <p:pic>
        <p:nvPicPr>
          <p:cNvPr id="4098" name="Picture 2" descr="What is Hydroelectric Power Plant? How Does It Work? | Energy Fiv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62600" y="3181350"/>
            <a:ext cx="2971800" cy="174593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ydroelectric Power: Site selection | Key Components | How it works? |  Hydro electric, Hydroelectric power, Hydroelectric energy"/>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71503" y="1041056"/>
            <a:ext cx="3553993" cy="2140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7640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Open water safet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50227" y="1520291"/>
            <a:ext cx="2724150" cy="181716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0"/>
            <a:ext cx="8229600" cy="857250"/>
          </a:xfrm>
        </p:spPr>
        <p:txBody>
          <a:bodyPr/>
          <a:lstStyle/>
          <a:p>
            <a:r>
              <a:rPr lang="en-GB" b="1" dirty="0" smtClean="0"/>
              <a:t>Leisure</a:t>
            </a:r>
            <a:endParaRPr lang="en-GB" b="1" dirty="0"/>
          </a:p>
        </p:txBody>
      </p:sp>
      <p:sp>
        <p:nvSpPr>
          <p:cNvPr id="3" name="Content Placeholder 2"/>
          <p:cNvSpPr>
            <a:spLocks noGrp="1"/>
          </p:cNvSpPr>
          <p:nvPr>
            <p:ph idx="1"/>
          </p:nvPr>
        </p:nvSpPr>
        <p:spPr>
          <a:xfrm>
            <a:off x="4495800" y="731639"/>
            <a:ext cx="4648200" cy="4211836"/>
          </a:xfrm>
        </p:spPr>
        <p:txBody>
          <a:bodyPr>
            <a:normAutofit fontScale="85000" lnSpcReduction="10000"/>
          </a:bodyPr>
          <a:lstStyle/>
          <a:p>
            <a:pPr marL="0" indent="0">
              <a:buNone/>
            </a:pPr>
            <a:r>
              <a:rPr lang="en-GB" dirty="0" smtClean="0"/>
              <a:t>    Finally, playing in water is fun! People enjoy swimming, canoeing and </a:t>
            </a:r>
            <a:r>
              <a:rPr lang="en-GB" dirty="0" err="1" smtClean="0"/>
              <a:t>ghyll</a:t>
            </a:r>
            <a:r>
              <a:rPr lang="en-GB" dirty="0" smtClean="0"/>
              <a:t> scrambling (climbing rivers and waterfalls).</a:t>
            </a:r>
          </a:p>
          <a:p>
            <a:pPr marL="0" indent="0">
              <a:buNone/>
            </a:pPr>
            <a:r>
              <a:rPr lang="en-GB" dirty="0"/>
              <a:t> </a:t>
            </a:r>
            <a:r>
              <a:rPr lang="en-GB" dirty="0" smtClean="0"/>
              <a:t>   People also enjoy fishing in rivers. Most commercial fishing happens out at sea, but fishing in rivers for food or for fun is a popular individual or small group activity.</a:t>
            </a:r>
            <a:endParaRPr lang="en-GB" dirty="0"/>
          </a:p>
        </p:txBody>
      </p:sp>
      <p:pic>
        <p:nvPicPr>
          <p:cNvPr id="6146" name="Picture 2" descr="Government calls on anglers to offer views on river fishing | The Bolton  New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645" y="2881312"/>
            <a:ext cx="3095625" cy="206216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Whitewater in a Sit on Top - Fatyak Kayak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1477" y="285750"/>
            <a:ext cx="28575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16058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
            <a:ext cx="8229600" cy="857250"/>
          </a:xfrm>
        </p:spPr>
        <p:txBody>
          <a:bodyPr/>
          <a:lstStyle/>
          <a:p>
            <a:r>
              <a:rPr lang="en-GB" b="1" dirty="0" smtClean="0"/>
              <a:t>Your Task</a:t>
            </a:r>
            <a:endParaRPr lang="en-GB" b="1" dirty="0"/>
          </a:p>
        </p:txBody>
      </p:sp>
      <p:sp>
        <p:nvSpPr>
          <p:cNvPr id="3" name="Content Placeholder 2"/>
          <p:cNvSpPr>
            <a:spLocks noGrp="1"/>
          </p:cNvSpPr>
          <p:nvPr>
            <p:ph idx="1"/>
          </p:nvPr>
        </p:nvSpPr>
        <p:spPr/>
        <p:txBody>
          <a:bodyPr>
            <a:normAutofit lnSpcReduction="10000"/>
          </a:bodyPr>
          <a:lstStyle/>
          <a:p>
            <a:pPr marL="0" indent="0">
              <a:buNone/>
            </a:pPr>
            <a:r>
              <a:rPr lang="en-GB" dirty="0" smtClean="0"/>
              <a:t>    Your task today is to think of the different ways that humans use rivers and to come up with some </a:t>
            </a:r>
            <a:r>
              <a:rPr lang="en-GB" b="1" dirty="0" smtClean="0"/>
              <a:t>positives</a:t>
            </a:r>
            <a:r>
              <a:rPr lang="en-GB" dirty="0" smtClean="0"/>
              <a:t> and </a:t>
            </a:r>
            <a:r>
              <a:rPr lang="en-GB" b="1" dirty="0" smtClean="0"/>
              <a:t>negatives</a:t>
            </a:r>
            <a:r>
              <a:rPr lang="en-GB" dirty="0" smtClean="0"/>
              <a:t> of each use.</a:t>
            </a:r>
          </a:p>
          <a:p>
            <a:pPr marL="0" indent="0">
              <a:buNone/>
            </a:pPr>
            <a:endParaRPr lang="en-GB" dirty="0"/>
          </a:p>
          <a:p>
            <a:pPr marL="0" indent="0">
              <a:buNone/>
            </a:pPr>
            <a:r>
              <a:rPr lang="en-GB" dirty="0" smtClean="0"/>
              <a:t>    Think about how each river use affects human beings and the wildlife that thrives in a river habitat.</a:t>
            </a:r>
            <a:endParaRPr lang="en-GB" dirty="0"/>
          </a:p>
        </p:txBody>
      </p:sp>
    </p:spTree>
    <p:extLst>
      <p:ext uri="{BB962C8B-B14F-4D97-AF65-F5344CB8AC3E}">
        <p14:creationId xmlns:p14="http://schemas.microsoft.com/office/powerpoint/2010/main" val="24985541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190</TotalTime>
  <Words>1001</Words>
  <Application>Microsoft Office PowerPoint</Application>
  <PresentationFormat>On-screen Show (16:9)</PresentationFormat>
  <Paragraphs>64</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Restless Rivers</vt:lpstr>
      <vt:lpstr>Quick recap:</vt:lpstr>
      <vt:lpstr>How humans use rivers</vt:lpstr>
      <vt:lpstr>So, why are rivers so vital to human life?</vt:lpstr>
      <vt:lpstr>Drinking Water</vt:lpstr>
      <vt:lpstr>Drinking Water</vt:lpstr>
      <vt:lpstr>Drowned Villages</vt:lpstr>
      <vt:lpstr>Washing</vt:lpstr>
      <vt:lpstr>Waste</vt:lpstr>
      <vt:lpstr>Transport</vt:lpstr>
      <vt:lpstr>Irrigation</vt:lpstr>
      <vt:lpstr>Power - Then</vt:lpstr>
      <vt:lpstr>Power - Now</vt:lpstr>
      <vt:lpstr>Leisure</vt:lpstr>
      <vt:lpstr>Your Task</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Rivers</dc:title>
  <dc:creator>Chris</dc:creator>
  <cp:lastModifiedBy>C Earl</cp:lastModifiedBy>
  <cp:revision>22</cp:revision>
  <dcterms:created xsi:type="dcterms:W3CDTF">2006-08-16T00:00:00Z</dcterms:created>
  <dcterms:modified xsi:type="dcterms:W3CDTF">2021-01-19T11:03:31Z</dcterms:modified>
</cp:coreProperties>
</file>