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0" r:id="rId5"/>
    <p:sldId id="258" r:id="rId6"/>
    <p:sldId id="264" r:id="rId7"/>
    <p:sldId id="259" r:id="rId8"/>
    <p:sldId id="261" r:id="rId9"/>
    <p:sldId id="262" r:id="rId10"/>
    <p:sldId id="263" r:id="rId11"/>
    <p:sldId id="265" r:id="rId12"/>
    <p:sldId id="267" r:id="rId1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544" y="-4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a3r-cG8Wic" TargetMode="External"/><Relationship Id="rId2" Type="http://schemas.openxmlformats.org/officeDocument/2006/relationships/hyperlink" Target="https://www.youtube.com/watch?v=IxlpDWItL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FU6jh3R1v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3900" dirty="0" smtClean="0">
                <a:ln w="19050">
                  <a:solidFill>
                    <a:schemeClr val="bg1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Restless</a:t>
            </a:r>
            <a:br>
              <a:rPr lang="en-GB" sz="13900" dirty="0" smtClean="0">
                <a:ln w="19050">
                  <a:solidFill>
                    <a:schemeClr val="bg1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13900" dirty="0" smtClean="0">
                <a:ln w="19050">
                  <a:solidFill>
                    <a:schemeClr val="bg1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Rivers</a:t>
            </a:r>
            <a:endParaRPr lang="en-GB" sz="13900" dirty="0">
              <a:ln w="19050">
                <a:solidFill>
                  <a:schemeClr val="bg1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040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river?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LO:  To be able to identify features of a river.</a:t>
            </a:r>
          </a:p>
          <a:p>
            <a:pPr marL="0" indent="0">
              <a:buNone/>
            </a:pPr>
            <a:r>
              <a:rPr lang="en-GB" b="1" dirty="0"/>
              <a:t>I can remember to:</a:t>
            </a:r>
          </a:p>
          <a:p>
            <a:r>
              <a:rPr lang="en-GB" dirty="0"/>
              <a:t>perform the erosion and deposition chant.</a:t>
            </a:r>
          </a:p>
          <a:p>
            <a:r>
              <a:rPr lang="en-GB" dirty="0"/>
              <a:t>match river terms to their definitions.</a:t>
            </a:r>
          </a:p>
          <a:p>
            <a:r>
              <a:rPr lang="en-GB" dirty="0"/>
              <a:t>label a diagram of the journey of a river.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51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What exactly is a river?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19151"/>
            <a:ext cx="84582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/>
              <a:t>With your partner, parent or teddy bear, </a:t>
            </a:r>
            <a:r>
              <a:rPr lang="en-GB" sz="1800" b="1" dirty="0" smtClean="0"/>
              <a:t>discuss:</a:t>
            </a:r>
            <a:r>
              <a:rPr lang="en-GB" sz="1800" dirty="0" smtClean="0"/>
              <a:t> </a:t>
            </a:r>
            <a:r>
              <a:rPr lang="en-GB" sz="1800" u="sng" dirty="0" smtClean="0"/>
              <a:t>What do you think a river is?</a:t>
            </a:r>
            <a:endParaRPr lang="en-GB" sz="18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1200150"/>
            <a:ext cx="868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 </a:t>
            </a:r>
            <a:r>
              <a:rPr lang="en-GB" sz="2400" b="1" dirty="0"/>
              <a:t>river</a:t>
            </a:r>
            <a:r>
              <a:rPr lang="en-GB" sz="2400" dirty="0"/>
              <a:t> is a ribbon-like body of water that flows downhill </a:t>
            </a:r>
            <a:r>
              <a:rPr lang="en-GB" sz="2400" dirty="0" smtClean="0"/>
              <a:t>(powered by the force </a:t>
            </a:r>
            <a:r>
              <a:rPr lang="en-GB" sz="2400" dirty="0"/>
              <a:t>of </a:t>
            </a:r>
            <a:r>
              <a:rPr lang="en-GB" sz="2400" dirty="0" smtClean="0"/>
              <a:t>gravity) into the sea, a lake or another river.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2194741"/>
            <a:ext cx="72460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There are other words that mean the same as river. </a:t>
            </a:r>
            <a:r>
              <a:rPr lang="en-GB" b="1" dirty="0" smtClean="0"/>
              <a:t>Can you think of some?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2789261"/>
            <a:ext cx="8686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are the most common, but there are more:</a:t>
            </a:r>
          </a:p>
          <a:p>
            <a:pPr algn="ctr"/>
            <a:r>
              <a:rPr lang="en-GB" dirty="0" smtClean="0"/>
              <a:t>brook, stream, beck, creek, waterway, runnel</a:t>
            </a:r>
          </a:p>
          <a:p>
            <a:pPr algn="ctr"/>
            <a:endParaRPr lang="en-GB" dirty="0"/>
          </a:p>
          <a:p>
            <a:r>
              <a:rPr lang="en-GB" dirty="0" smtClean="0"/>
              <a:t>Here’s a way to remember the difference in size:</a:t>
            </a:r>
          </a:p>
          <a:p>
            <a:pPr algn="ctr"/>
            <a:r>
              <a:rPr lang="en-GB" b="1" dirty="0" smtClean="0"/>
              <a:t>“You </a:t>
            </a:r>
            <a:r>
              <a:rPr lang="en-GB" b="1" dirty="0"/>
              <a:t>can step over a brook, jump over a creek, 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wade </a:t>
            </a:r>
            <a:r>
              <a:rPr lang="en-GB" b="1" dirty="0"/>
              <a:t>across a stream, and swim across a river.</a:t>
            </a:r>
            <a:r>
              <a:rPr lang="en-GB" b="1" dirty="0" smtClean="0"/>
              <a:t>”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5345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3648"/>
            <a:ext cx="8229600" cy="85725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The Course of a River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3296"/>
            <a:ext cx="6532042" cy="44202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67500" y="61628"/>
            <a:ext cx="243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While the water will always flow down the </a:t>
            </a:r>
            <a:r>
              <a:rPr lang="en-GB" b="1" dirty="0" smtClean="0"/>
              <a:t>river channel</a:t>
            </a:r>
            <a:r>
              <a:rPr lang="en-GB" dirty="0" smtClean="0"/>
              <a:t>, rivers don’t flow in exactly the same way all the way along. </a:t>
            </a:r>
          </a:p>
          <a:p>
            <a:r>
              <a:rPr lang="en-GB" dirty="0" smtClean="0"/>
              <a:t>There are three main stages of a river.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05600" y="2571750"/>
            <a:ext cx="236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Upper course</a:t>
            </a:r>
          </a:p>
          <a:p>
            <a:r>
              <a:rPr lang="en-GB" dirty="0" smtClean="0"/>
              <a:t>Shallow, narrow streams pick up speed as they drop over waterfalls.</a:t>
            </a:r>
            <a:endParaRPr lang="en-GB" dirty="0"/>
          </a:p>
        </p:txBody>
      </p:sp>
      <p:pic>
        <p:nvPicPr>
          <p:cNvPr id="1026" name="Picture 2" descr="https://www.alanwaters.org.uk/photos/146_scafell_via_eskdale/10_Upper_section_of_Cam_Spout_Crag_waterfal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95" y="-19808"/>
            <a:ext cx="3887336" cy="5183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andforms in the middle course of a river - Internet Geograph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-14852"/>
            <a:ext cx="3452826" cy="517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705600" y="2570981"/>
            <a:ext cx="21802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Middle course</a:t>
            </a:r>
          </a:p>
          <a:p>
            <a:r>
              <a:rPr lang="en-GB" dirty="0" smtClean="0"/>
              <a:t>The fast flowing water causes erosion, making the river deeper and wider. </a:t>
            </a:r>
            <a:endParaRPr lang="en-GB" dirty="0"/>
          </a:p>
        </p:txBody>
      </p:sp>
      <p:pic>
        <p:nvPicPr>
          <p:cNvPr id="1030" name="Picture 6" descr="Old Cumbria Gazetteer, Derwent, Riv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71800" cy="197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andforms - Middle Course of a river - Meander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9266"/>
            <a:ext cx="2971800" cy="223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705600" y="2647950"/>
            <a:ext cx="22712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Lower Course</a:t>
            </a:r>
          </a:p>
          <a:p>
            <a:r>
              <a:rPr lang="en-GB" dirty="0" smtClean="0"/>
              <a:t>The slowest part of the river. As the flow loses momentum, the eroded soil and rock is deposited, causing </a:t>
            </a:r>
            <a:r>
              <a:rPr lang="en-GB" b="1" dirty="0" smtClean="0"/>
              <a:t>sediment</a:t>
            </a:r>
            <a:r>
              <a:rPr lang="en-GB" dirty="0" smtClean="0"/>
              <a:t> </a:t>
            </a:r>
            <a:r>
              <a:rPr lang="en-GB" dirty="0"/>
              <a:t>to build up on the banks.</a:t>
            </a:r>
          </a:p>
          <a:p>
            <a:endParaRPr lang="en-GB" dirty="0" smtClean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96" y="-45754"/>
            <a:ext cx="2919412" cy="3142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116" y="0"/>
            <a:ext cx="3690530" cy="3725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 descr="The River Tees Case Stud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32" y="3096443"/>
            <a:ext cx="3087932" cy="2047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560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700088" y="7800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/>
          <a:p>
            <a:pPr algn="ctr" eaLnBrk="1" hangingPunct="1"/>
            <a:r>
              <a:rPr lang="en-GB" altLang="en-US" sz="3600" dirty="0">
                <a:latin typeface="+mj-lt"/>
                <a:ea typeface="Clear Sans Light" pitchFamily="34" charset="0"/>
                <a:cs typeface="Clear Sans Light" pitchFamily="34" charset="0"/>
              </a:rPr>
              <a:t>Drainage Basin</a:t>
            </a:r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123950"/>
            <a:ext cx="5405575" cy="4013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6"/>
          <p:cNvSpPr/>
          <p:nvPr/>
        </p:nvSpPr>
        <p:spPr>
          <a:xfrm>
            <a:off x="5454483" y="4054724"/>
            <a:ext cx="112713" cy="112712"/>
          </a:xfrm>
          <a:prstGeom prst="ellipse">
            <a:avLst/>
          </a:prstGeom>
          <a:solidFill>
            <a:srgbClr val="E161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5"/>
          <p:cNvSpPr/>
          <p:nvPr/>
        </p:nvSpPr>
        <p:spPr>
          <a:xfrm>
            <a:off x="5715000" y="3537055"/>
            <a:ext cx="112712" cy="112712"/>
          </a:xfrm>
          <a:prstGeom prst="ellipse">
            <a:avLst/>
          </a:prstGeom>
          <a:solidFill>
            <a:srgbClr val="E161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4"/>
          <p:cNvSpPr/>
          <p:nvPr/>
        </p:nvSpPr>
        <p:spPr>
          <a:xfrm>
            <a:off x="7772400" y="2704306"/>
            <a:ext cx="112713" cy="112712"/>
          </a:xfrm>
          <a:prstGeom prst="ellipse">
            <a:avLst/>
          </a:prstGeom>
          <a:solidFill>
            <a:srgbClr val="E161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3"/>
          <p:cNvSpPr/>
          <p:nvPr/>
        </p:nvSpPr>
        <p:spPr>
          <a:xfrm>
            <a:off x="6499225" y="2651064"/>
            <a:ext cx="112712" cy="112712"/>
          </a:xfrm>
          <a:prstGeom prst="ellipse">
            <a:avLst/>
          </a:prstGeom>
          <a:solidFill>
            <a:srgbClr val="E161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2"/>
          <p:cNvSpPr/>
          <p:nvPr/>
        </p:nvSpPr>
        <p:spPr>
          <a:xfrm>
            <a:off x="5127300" y="2647950"/>
            <a:ext cx="112713" cy="112713"/>
          </a:xfrm>
          <a:prstGeom prst="ellipse">
            <a:avLst/>
          </a:prstGeom>
          <a:solidFill>
            <a:srgbClr val="E161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1"/>
          <p:cNvSpPr/>
          <p:nvPr/>
        </p:nvSpPr>
        <p:spPr>
          <a:xfrm>
            <a:off x="7502525" y="2196852"/>
            <a:ext cx="112713" cy="112712"/>
          </a:xfrm>
          <a:prstGeom prst="ellipse">
            <a:avLst/>
          </a:prstGeom>
          <a:solidFill>
            <a:srgbClr val="E161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X"/>
          <p:cNvSpPr/>
          <p:nvPr/>
        </p:nvSpPr>
        <p:spPr>
          <a:xfrm>
            <a:off x="6715125" y="3074264"/>
            <a:ext cx="112712" cy="112713"/>
          </a:xfrm>
          <a:prstGeom prst="ellipse">
            <a:avLst/>
          </a:prstGeom>
          <a:solidFill>
            <a:srgbClr val="E161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1654035"/>
            <a:ext cx="4825896" cy="447675"/>
          </a:xfrm>
          <a:prstGeom prst="rect">
            <a:avLst/>
          </a:prstGeom>
          <a:solidFill>
            <a:srgbClr val="7AB4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08000" anchor="ctr"/>
          <a:lstStyle/>
          <a:p>
            <a:pPr>
              <a:defRPr/>
            </a:pPr>
            <a:r>
              <a:rPr lang="en-GB" sz="1500" dirty="0">
                <a:latin typeface="+mj-lt"/>
              </a:rPr>
              <a:t>Source</a:t>
            </a:r>
            <a:r>
              <a:rPr lang="en-GB" sz="1500" dirty="0"/>
              <a:t> – the point at which a river starts its journey.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760" y="3892461"/>
            <a:ext cx="2973387" cy="776287"/>
          </a:xfrm>
          <a:prstGeom prst="rect">
            <a:avLst/>
          </a:prstGeom>
          <a:solidFill>
            <a:srgbClr val="F6C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>
              <a:defRPr/>
            </a:pPr>
            <a:r>
              <a:rPr lang="en-GB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Mouth</a:t>
            </a:r>
            <a:r>
              <a:rPr lang="en-GB" sz="16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– where a river enters the sea.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779324"/>
            <a:ext cx="6810375" cy="441325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>
              <a:defRPr/>
            </a:pPr>
            <a:r>
              <a:rPr lang="en-GB" sz="1500" dirty="0">
                <a:latin typeface="+mj-lt"/>
              </a:rPr>
              <a:t>Watershed</a:t>
            </a:r>
            <a:r>
              <a:rPr lang="en-GB" sz="1500" dirty="0"/>
              <a:t> – an imaginary line separating one drainage basin from another.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2547799"/>
            <a:ext cx="3144838" cy="676275"/>
          </a:xfrm>
          <a:prstGeom prst="rect">
            <a:avLst/>
          </a:prstGeom>
          <a:solidFill>
            <a:srgbClr val="7AB4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>
              <a:defRPr/>
            </a:pPr>
            <a:r>
              <a:rPr lang="en-GB" sz="1500" dirty="0">
                <a:latin typeface="+mj-lt"/>
              </a:rPr>
              <a:t>Tributary</a:t>
            </a:r>
            <a:r>
              <a:rPr lang="en-GB" sz="1500" dirty="0"/>
              <a:t> – a small river leading into a bigger river.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760" y="3224074"/>
            <a:ext cx="2995612" cy="711200"/>
          </a:xfrm>
          <a:prstGeom prst="rect">
            <a:avLst/>
          </a:prstGeom>
          <a:solidFill>
            <a:srgbClr val="F6C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>
              <a:defRPr/>
            </a:pPr>
            <a:r>
              <a:rPr lang="en-GB" sz="1500" dirty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rPr>
              <a:t>Confluence</a:t>
            </a:r>
            <a:r>
              <a:rPr lang="en-GB" sz="15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– where two rivers join together.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-1692" y="1220649"/>
            <a:ext cx="6022975" cy="433387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>
              <a:defRPr/>
            </a:pPr>
            <a:r>
              <a:rPr lang="en-GB" sz="1500" dirty="0">
                <a:latin typeface="+mj-lt"/>
              </a:rPr>
              <a:t>River channel</a:t>
            </a:r>
            <a:r>
              <a:rPr lang="en-GB" sz="1500" dirty="0"/>
              <a:t> – the area a river flows in, with banks on each side.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-1692" y="2101711"/>
            <a:ext cx="4835525" cy="446088"/>
          </a:xfrm>
          <a:prstGeom prst="rect">
            <a:avLst/>
          </a:prstGeom>
          <a:solidFill>
            <a:srgbClr val="7AB4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>
              <a:defRPr/>
            </a:pPr>
            <a:r>
              <a:rPr lang="en-GB" sz="1500" dirty="0">
                <a:latin typeface="+mj-lt"/>
              </a:rPr>
              <a:t>Drainage basin</a:t>
            </a:r>
            <a:r>
              <a:rPr lang="en-GB" sz="1500" dirty="0"/>
              <a:t> – the area of land drained by a river.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-21431" y="0"/>
            <a:ext cx="23074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srgbClr val="000000"/>
                </a:solidFill>
                <a:latin typeface="+mn-lt"/>
              </a:rPr>
              <a:t>Click each point on the diagram to learn more.</a:t>
            </a:r>
            <a:endParaRPr lang="en-GB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668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animClr clrSpc="rgb" dir="cw">
                                      <p:cBhvr>
                                        <p:cTn id="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set>
                                      <p:cBhvr>
                                        <p:cTn id="1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animClr clrSpc="rgb" dir="cw">
                                      <p:cBhvr>
                                        <p:cTn id="28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set>
                                      <p:cBhvr>
                                        <p:cTn id="29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animClr clrSpc="rgb" dir="cw">
                                      <p:cBhvr>
                                        <p:cTn id="3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set>
                                      <p:cBhvr>
                                        <p:cTn id="38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animClr clrSpc="rgb" dir="cw">
                                      <p:cBhvr>
                                        <p:cTn id="4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animClr clrSpc="rgb" dir="cw">
                                      <p:cBhvr>
                                        <p:cTn id="5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set>
                                      <p:cBhvr>
                                        <p:cTn id="5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animClr clrSpc="rgb" dir="cw">
                                      <p:cBhvr>
                                        <p:cTn id="6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set>
                                      <p:cBhvr>
                                        <p:cTn id="6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animClr clrSpc="rgb" dir="cw">
                                      <p:cBhvr>
                                        <p:cTn id="7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set>
                                      <p:cBhvr>
                                        <p:cTn id="7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animClr clrSpc="rgb" dir="cw">
                                      <p:cBhvr>
                                        <p:cTn id="8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set>
                                      <p:cBhvr>
                                        <p:cTn id="8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animClr clrSpc="rgb" dir="cw">
                                      <p:cBhvr>
                                        <p:cTn id="94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set>
                                      <p:cBhvr>
                                        <p:cTn id="9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animClr clrSpc="rgb" dir="cw">
                                      <p:cBhvr>
                                        <p:cTn id="104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set>
                                      <p:cBhvr>
                                        <p:cTn id="10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animClr clrSpc="rgb" dir="cw">
                                      <p:cBhvr>
                                        <p:cTn id="113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set>
                                      <p:cBhvr>
                                        <p:cTn id="114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animClr clrSpc="rgb" dir="cw">
                                      <p:cBhvr>
                                        <p:cTn id="123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49665"/>
                                      </p:to>
                                    </p:animClr>
                                    <p:set>
                                      <p:cBhvr>
                                        <p:cTn id="124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1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animClr clrSpc="rgb" dir="cw">
                                      <p:cBhvr>
                                        <p:cTn id="132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16161"/>
                                      </p:to>
                                    </p:animClr>
                                    <p:set>
                                      <p:cBhvr>
                                        <p:cTn id="133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0" y="205979"/>
            <a:ext cx="6019800" cy="857250"/>
          </a:xfrm>
        </p:spPr>
        <p:txBody>
          <a:bodyPr/>
          <a:lstStyle/>
          <a:p>
            <a:r>
              <a:rPr lang="en-GB" dirty="0" smtClean="0"/>
              <a:t>What is erosion?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09550"/>
            <a:ext cx="2133600" cy="24384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 smtClean="0"/>
              <a:t>Click </a:t>
            </a:r>
            <a:r>
              <a:rPr lang="en-GB" sz="2400" dirty="0" smtClean="0">
                <a:hlinkClick r:id="rId2"/>
              </a:rPr>
              <a:t>here</a:t>
            </a:r>
            <a:r>
              <a:rPr lang="en-GB" sz="2400" dirty="0" smtClean="0"/>
              <a:t> to watch a video on how water erosion occurs in rivers. It’s obviously sped up quite a lot! This would take years or even decades in real life.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2647950"/>
            <a:ext cx="21071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</a:t>
            </a:r>
            <a:r>
              <a:rPr lang="en-GB" dirty="0" smtClean="0">
                <a:hlinkClick r:id="rId3"/>
              </a:rPr>
              <a:t>animation</a:t>
            </a:r>
            <a:r>
              <a:rPr lang="en-GB" dirty="0" smtClean="0"/>
              <a:t> on how erosion and deposition changes the shape of rivers.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43200" y="1123950"/>
            <a:ext cx="6096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Erosion</a:t>
            </a:r>
            <a:r>
              <a:rPr lang="en-GB" dirty="0"/>
              <a:t> is </a:t>
            </a:r>
            <a:r>
              <a:rPr lang="en-GB" dirty="0" smtClean="0"/>
              <a:t>an </a:t>
            </a:r>
            <a:r>
              <a:rPr lang="en-GB" dirty="0"/>
              <a:t>action of </a:t>
            </a:r>
            <a:r>
              <a:rPr lang="en-GB" dirty="0" smtClean="0"/>
              <a:t>water </a:t>
            </a:r>
            <a:r>
              <a:rPr lang="en-GB" dirty="0"/>
              <a:t>flow </a:t>
            </a:r>
            <a:r>
              <a:rPr lang="en-GB" dirty="0" smtClean="0"/>
              <a:t>(or </a:t>
            </a:r>
            <a:r>
              <a:rPr lang="en-GB" dirty="0"/>
              <a:t>wind) that removes soil, </a:t>
            </a:r>
            <a:r>
              <a:rPr lang="en-GB" dirty="0" smtClean="0"/>
              <a:t>rock </a:t>
            </a:r>
            <a:r>
              <a:rPr lang="en-GB" dirty="0"/>
              <a:t>or dissolved </a:t>
            </a:r>
            <a:r>
              <a:rPr lang="en-GB" dirty="0" smtClean="0"/>
              <a:t>material from the earth.</a:t>
            </a:r>
          </a:p>
          <a:p>
            <a:endParaRPr lang="en-GB" dirty="0"/>
          </a:p>
          <a:p>
            <a:r>
              <a:rPr lang="en-GB" dirty="0" smtClean="0"/>
              <a:t>Small parts of the landscape are broken off from their resting places and carried away. </a:t>
            </a:r>
          </a:p>
          <a:p>
            <a:endParaRPr lang="en-GB" dirty="0"/>
          </a:p>
          <a:p>
            <a:r>
              <a:rPr lang="en-GB" dirty="0" smtClean="0"/>
              <a:t>These bits of </a:t>
            </a:r>
            <a:r>
              <a:rPr lang="en-GB" b="1" dirty="0" smtClean="0"/>
              <a:t>sediment </a:t>
            </a:r>
            <a:r>
              <a:rPr lang="en-GB" dirty="0" smtClean="0"/>
              <a:t>are then </a:t>
            </a:r>
            <a:r>
              <a:rPr lang="en-GB" b="1" dirty="0" smtClean="0"/>
              <a:t>deposited </a:t>
            </a:r>
            <a:r>
              <a:rPr lang="en-GB" dirty="0" smtClean="0"/>
              <a:t>elsewhere. In the case of rivers, the erosion occurs at all levels (less in the rocky upper section, more in the soft soil in the middle section). </a:t>
            </a:r>
          </a:p>
          <a:p>
            <a:endParaRPr lang="en-GB" dirty="0"/>
          </a:p>
          <a:p>
            <a:r>
              <a:rPr lang="en-GB" dirty="0" smtClean="0"/>
              <a:t>As the river slows down in the lower section, it no longer has the momentum to carry heavy sediment, so it deposits it on its river bed or along its bank.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432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Erosion and Deposition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953000" y="1581150"/>
            <a:ext cx="3886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Break, move, drop. </a:t>
            </a:r>
            <a:endParaRPr lang="en-GB" sz="1600" dirty="0" smtClean="0"/>
          </a:p>
          <a:p>
            <a:r>
              <a:rPr lang="en-GB" sz="1600" dirty="0" smtClean="0"/>
              <a:t>Break</a:t>
            </a:r>
            <a:r>
              <a:rPr lang="en-GB" sz="1600" dirty="0"/>
              <a:t>, move, drop. </a:t>
            </a:r>
          </a:p>
          <a:p>
            <a:r>
              <a:rPr lang="en-GB" sz="1600" dirty="0" smtClean="0"/>
              <a:t>All </a:t>
            </a:r>
            <a:r>
              <a:rPr lang="en-GB" sz="1600" dirty="0"/>
              <a:t>of these processes happen to a rock. (repeat) 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 smtClean="0"/>
              <a:t>Weathering </a:t>
            </a:r>
            <a:r>
              <a:rPr lang="en-GB" sz="1600" dirty="0"/>
              <a:t>breaks it, </a:t>
            </a:r>
            <a:endParaRPr lang="en-GB" sz="1600" dirty="0" smtClean="0"/>
          </a:p>
          <a:p>
            <a:r>
              <a:rPr lang="en-GB" sz="1600" dirty="0" smtClean="0"/>
              <a:t>Erosion </a:t>
            </a:r>
            <a:r>
              <a:rPr lang="en-GB" sz="1600" dirty="0"/>
              <a:t>takes it. </a:t>
            </a:r>
            <a:endParaRPr lang="en-GB" sz="1600" dirty="0" smtClean="0"/>
          </a:p>
          <a:p>
            <a:r>
              <a:rPr lang="en-GB" sz="1600" dirty="0" smtClean="0"/>
              <a:t>And </a:t>
            </a:r>
            <a:r>
              <a:rPr lang="en-GB" sz="1600" dirty="0"/>
              <a:t>when the motion stops, </a:t>
            </a:r>
            <a:endParaRPr lang="en-GB" sz="1600" dirty="0" smtClean="0"/>
          </a:p>
          <a:p>
            <a:r>
              <a:rPr lang="en-GB" sz="1600" dirty="0" smtClean="0"/>
              <a:t>Deposition </a:t>
            </a:r>
            <a:r>
              <a:rPr lang="en-GB" sz="1600" dirty="0"/>
              <a:t>drops. 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 smtClean="0"/>
              <a:t>Wind </a:t>
            </a:r>
            <a:r>
              <a:rPr lang="en-GB" sz="1600" dirty="0"/>
              <a:t>and water moving around, </a:t>
            </a:r>
            <a:endParaRPr lang="en-GB" sz="1600" dirty="0" smtClean="0"/>
          </a:p>
          <a:p>
            <a:r>
              <a:rPr lang="en-GB" sz="1600" dirty="0" smtClean="0"/>
              <a:t>Gravity </a:t>
            </a:r>
            <a:r>
              <a:rPr lang="en-GB" sz="1600" dirty="0"/>
              <a:t>pulls it down.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74295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Listen to this chant and then have a go at performing it yourself to help you remember what the river water does to rocks and soil.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43150"/>
            <a:ext cx="3048000" cy="761494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Watch the chant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1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34"/>
            <a:ext cx="8229600" cy="85725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Your Tasks</a:t>
            </a:r>
            <a:endParaRPr lang="en-GB" sz="3600" dirty="0"/>
          </a:p>
        </p:txBody>
      </p:sp>
      <p:pic>
        <p:nvPicPr>
          <p:cNvPr id="3074" name="Picture 2" descr="D:\03 - Spring 1\Rivers CE\Lesson 1 - What is a river\MatchVoca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2" y="895350"/>
            <a:ext cx="5453706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43600" y="1047750"/>
            <a:ext cx="297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Can you match these terms to their definitions?</a:t>
            </a:r>
            <a:r>
              <a:rPr lang="en-GB" dirty="0"/>
              <a:t> </a:t>
            </a:r>
            <a:endParaRPr lang="en-GB" dirty="0" smtClean="0"/>
          </a:p>
          <a:p>
            <a:r>
              <a:rPr lang="en-GB" dirty="0" smtClean="0"/>
              <a:t>One </a:t>
            </a:r>
            <a:r>
              <a:rPr lang="en-GB" dirty="0"/>
              <a:t>has been done for you.</a:t>
            </a:r>
          </a:p>
          <a:p>
            <a:endParaRPr lang="en-GB" dirty="0"/>
          </a:p>
        </p:txBody>
      </p:sp>
      <p:sp>
        <p:nvSpPr>
          <p:cNvPr id="5" name="TextBox 4">
            <a:hlinkClick r:id="rId3" action="ppaction://hlinksldjump"/>
          </p:cNvPr>
          <p:cNvSpPr txBox="1"/>
          <p:nvPr/>
        </p:nvSpPr>
        <p:spPr>
          <a:xfrm>
            <a:off x="6378699" y="4629150"/>
            <a:ext cx="2101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Check your answers.</a:t>
            </a:r>
            <a:endParaRPr lang="en-GB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hlinkClick r:id="rId4" action="ppaction://hlinksldjump"/>
          </p:cNvPr>
          <p:cNvSpPr txBox="1"/>
          <p:nvPr/>
        </p:nvSpPr>
        <p:spPr>
          <a:xfrm>
            <a:off x="6335129" y="3486150"/>
            <a:ext cx="2188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Look at the next task.</a:t>
            </a:r>
            <a:endParaRPr lang="en-GB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859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34"/>
            <a:ext cx="8229600" cy="85725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Your Tasks</a:t>
            </a:r>
            <a:endParaRPr lang="en-GB" sz="3600" dirty="0"/>
          </a:p>
        </p:txBody>
      </p:sp>
      <p:pic>
        <p:nvPicPr>
          <p:cNvPr id="4" name="Picture 2" descr="D:\03 - Spring 1\Rivers CE\Lesson 1 - What is a river\MatchVoca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2" y="895350"/>
            <a:ext cx="5453706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43600" y="1047750"/>
            <a:ext cx="297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Can you match these terms to their definitions?</a:t>
            </a:r>
            <a:r>
              <a:rPr lang="en-GB" dirty="0"/>
              <a:t> </a:t>
            </a:r>
            <a:endParaRPr lang="en-GB" dirty="0" smtClean="0"/>
          </a:p>
          <a:p>
            <a:r>
              <a:rPr lang="en-GB" dirty="0" smtClean="0"/>
              <a:t>One </a:t>
            </a:r>
            <a:r>
              <a:rPr lang="en-GB" dirty="0"/>
              <a:t>has been done for you.</a:t>
            </a:r>
          </a:p>
          <a:p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447800" y="1885950"/>
            <a:ext cx="1752600" cy="2209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1447800" y="1200150"/>
            <a:ext cx="1752600" cy="1447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447800" y="3409950"/>
            <a:ext cx="175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447800" y="4095750"/>
            <a:ext cx="1752600" cy="76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1447800" y="1924050"/>
            <a:ext cx="1752600" cy="2933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142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03 - Spring 1\Rivers CE\Lesson 1 - What is a river\Course of a river labe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10958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8209" y="5971"/>
            <a:ext cx="3045792" cy="85725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Your Tasks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6248400" y="819150"/>
            <a:ext cx="2667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Use the word bank to label this diagram of a river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Can you also label the </a:t>
            </a:r>
            <a:r>
              <a:rPr lang="en-GB" b="1" dirty="0"/>
              <a:t>upper course</a:t>
            </a:r>
            <a:r>
              <a:rPr lang="en-GB" dirty="0"/>
              <a:t>, </a:t>
            </a:r>
            <a:r>
              <a:rPr lang="en-GB" b="1" dirty="0"/>
              <a:t>middle course</a:t>
            </a:r>
            <a:r>
              <a:rPr lang="en-GB" dirty="0"/>
              <a:t> and </a:t>
            </a:r>
            <a:r>
              <a:rPr lang="en-GB" b="1" dirty="0"/>
              <a:t>lower course</a:t>
            </a:r>
            <a:r>
              <a:rPr lang="en-GB" dirty="0"/>
              <a:t>?</a:t>
            </a:r>
          </a:p>
          <a:p>
            <a:endParaRPr lang="en-GB" dirty="0"/>
          </a:p>
        </p:txBody>
      </p:sp>
      <p:sp>
        <p:nvSpPr>
          <p:cNvPr id="10" name="TextBox 9">
            <a:hlinkClick r:id="rId3" action="ppaction://hlinksldjump"/>
          </p:cNvPr>
          <p:cNvSpPr txBox="1"/>
          <p:nvPr/>
        </p:nvSpPr>
        <p:spPr>
          <a:xfrm>
            <a:off x="6531099" y="4631709"/>
            <a:ext cx="2101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Check your answers.</a:t>
            </a:r>
            <a:endParaRPr lang="en-GB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820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03 - Spring 1\Rivers CE\Lesson 1 - What is a river\Course of a river labe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10958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8209" y="5971"/>
            <a:ext cx="3045792" cy="85725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Your Tasks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6248400" y="819150"/>
            <a:ext cx="2667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Use the word bank to label this diagram of a river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Can you also label the </a:t>
            </a:r>
            <a:r>
              <a:rPr lang="en-GB" b="1" dirty="0"/>
              <a:t>upper course</a:t>
            </a:r>
            <a:r>
              <a:rPr lang="en-GB" dirty="0"/>
              <a:t>, </a:t>
            </a:r>
            <a:r>
              <a:rPr lang="en-GB" b="1" dirty="0"/>
              <a:t>middle course</a:t>
            </a:r>
            <a:r>
              <a:rPr lang="en-GB" dirty="0"/>
              <a:t> and </a:t>
            </a:r>
            <a:r>
              <a:rPr lang="en-GB" b="1" dirty="0"/>
              <a:t>lower course</a:t>
            </a:r>
            <a:r>
              <a:rPr lang="en-GB" dirty="0"/>
              <a:t>?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953000" y="42530"/>
            <a:ext cx="6693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source</a:t>
            </a:r>
            <a:endParaRPr lang="en-GB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2514600" y="665261"/>
            <a:ext cx="6314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rapids</a:t>
            </a:r>
            <a:endParaRPr lang="en-GB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105400" y="1580104"/>
            <a:ext cx="8279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waterfall</a:t>
            </a:r>
            <a:endParaRPr lang="en-GB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4785165" y="2190750"/>
            <a:ext cx="10050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oxbow lake</a:t>
            </a:r>
            <a:endParaRPr lang="en-GB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1901456" y="1351061"/>
            <a:ext cx="8451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meander</a:t>
            </a:r>
            <a:endParaRPr lang="en-GB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784586" y="2192006"/>
            <a:ext cx="9868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confluence</a:t>
            </a:r>
            <a:endParaRPr lang="en-GB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4785165" y="2685287"/>
            <a:ext cx="5421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bank</a:t>
            </a:r>
            <a:endParaRPr lang="en-GB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4294486" y="3137832"/>
            <a:ext cx="7617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channel</a:t>
            </a:r>
            <a:endParaRPr lang="en-GB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228600" y="3005198"/>
            <a:ext cx="555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delta</a:t>
            </a:r>
            <a:endParaRPr lang="en-GB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2786615" y="4662486"/>
            <a:ext cx="67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mouth</a:t>
            </a:r>
            <a:endParaRPr lang="en-GB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3779873" y="3877613"/>
            <a:ext cx="895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estuary</a:t>
            </a:r>
            <a:endParaRPr lang="en-GB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1494613" y="1819423"/>
            <a:ext cx="82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tributary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63393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So, to recap…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Can you explain your answers to these questions to your partner, parent or teddy bear:</a:t>
            </a:r>
          </a:p>
          <a:p>
            <a:r>
              <a:rPr lang="en-GB" sz="2400" dirty="0" smtClean="0"/>
              <a:t>What is erosion?</a:t>
            </a:r>
          </a:p>
          <a:p>
            <a:r>
              <a:rPr lang="en-GB" sz="2400" dirty="0" smtClean="0"/>
              <a:t>What happens at the upper course of a river?</a:t>
            </a:r>
          </a:p>
          <a:p>
            <a:r>
              <a:rPr lang="en-GB" sz="2400" dirty="0" smtClean="0"/>
              <a:t>Which course would you find an estuary in?</a:t>
            </a:r>
          </a:p>
          <a:p>
            <a:r>
              <a:rPr lang="en-GB" sz="2400" dirty="0" smtClean="0"/>
              <a:t>What is a confluence?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7637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629</Words>
  <Application>Microsoft Office PowerPoint</Application>
  <PresentationFormat>On-screen Show (16:9)</PresentationFormat>
  <Paragraphs>93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Restless Rivers</vt:lpstr>
      <vt:lpstr>What is a river?</vt:lpstr>
      <vt:lpstr>What exactly is a river?</vt:lpstr>
      <vt:lpstr>The Course of a River</vt:lpstr>
      <vt:lpstr>PowerPoint Presentation</vt:lpstr>
      <vt:lpstr>What is erosion?</vt:lpstr>
      <vt:lpstr>Erosion and Deposition</vt:lpstr>
      <vt:lpstr>Your Tasks</vt:lpstr>
      <vt:lpstr>Your Tasks</vt:lpstr>
      <vt:lpstr>Your Tasks</vt:lpstr>
      <vt:lpstr>Your Tasks</vt:lpstr>
      <vt:lpstr>So, to recap…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Rivers</dc:title>
  <dc:creator>Chris</dc:creator>
  <cp:lastModifiedBy>C Earl</cp:lastModifiedBy>
  <cp:revision>29</cp:revision>
  <dcterms:created xsi:type="dcterms:W3CDTF">2006-08-16T00:00:00Z</dcterms:created>
  <dcterms:modified xsi:type="dcterms:W3CDTF">2021-01-09T17:36:37Z</dcterms:modified>
</cp:coreProperties>
</file>