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443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99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6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951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299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4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44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9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3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2F01F-45B5-4513-8701-BCB10C09C1A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7201D-154B-4B22-878A-512027859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208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209800" y="381001"/>
            <a:ext cx="769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FF3300"/>
                </a:solidFill>
              </a:rPr>
              <a:t>Adding to make twenty - ANSWERS: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1336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5908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0480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21336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5908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0480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21336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25908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  <a:endParaRPr lang="en-GB" altLang="en-US">
              <a:solidFill>
                <a:srgbClr val="FF3300"/>
              </a:solidFill>
            </a:endParaRP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30480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38100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42672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47244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3810000" y="1676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42672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4724400" y="1676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38100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42672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47244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54102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58674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63246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456" name="Rectangle 24"/>
          <p:cNvSpPr>
            <a:spLocks noChangeArrowheads="1"/>
          </p:cNvSpPr>
          <p:nvPr/>
        </p:nvSpPr>
        <p:spPr bwMode="auto">
          <a:xfrm>
            <a:off x="5410200" y="1676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58674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58" name="Rectangle 26"/>
          <p:cNvSpPr>
            <a:spLocks noChangeArrowheads="1"/>
          </p:cNvSpPr>
          <p:nvPr/>
        </p:nvSpPr>
        <p:spPr bwMode="auto">
          <a:xfrm>
            <a:off x="6324600" y="1676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54102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8460" name="Rectangle 28"/>
          <p:cNvSpPr>
            <a:spLocks noChangeArrowheads="1"/>
          </p:cNvSpPr>
          <p:nvPr/>
        </p:nvSpPr>
        <p:spPr bwMode="auto">
          <a:xfrm>
            <a:off x="58674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461" name="Rectangle 29"/>
          <p:cNvSpPr>
            <a:spLocks noChangeArrowheads="1"/>
          </p:cNvSpPr>
          <p:nvPr/>
        </p:nvSpPr>
        <p:spPr bwMode="auto">
          <a:xfrm>
            <a:off x="63246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462" name="Rectangle 30"/>
          <p:cNvSpPr>
            <a:spLocks noChangeArrowheads="1"/>
          </p:cNvSpPr>
          <p:nvPr/>
        </p:nvSpPr>
        <p:spPr bwMode="auto">
          <a:xfrm>
            <a:off x="70866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463" name="Rectangle 31"/>
          <p:cNvSpPr>
            <a:spLocks noChangeArrowheads="1"/>
          </p:cNvSpPr>
          <p:nvPr/>
        </p:nvSpPr>
        <p:spPr bwMode="auto">
          <a:xfrm>
            <a:off x="75438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464" name="Rectangle 32"/>
          <p:cNvSpPr>
            <a:spLocks noChangeArrowheads="1"/>
          </p:cNvSpPr>
          <p:nvPr/>
        </p:nvSpPr>
        <p:spPr bwMode="auto">
          <a:xfrm>
            <a:off x="80010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465" name="Rectangle 33"/>
          <p:cNvSpPr>
            <a:spLocks noChangeArrowheads="1"/>
          </p:cNvSpPr>
          <p:nvPr/>
        </p:nvSpPr>
        <p:spPr bwMode="auto">
          <a:xfrm>
            <a:off x="70866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466" name="Rectangle 34"/>
          <p:cNvSpPr>
            <a:spLocks noChangeArrowheads="1"/>
          </p:cNvSpPr>
          <p:nvPr/>
        </p:nvSpPr>
        <p:spPr bwMode="auto">
          <a:xfrm>
            <a:off x="75438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80010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468" name="Rectangle 36"/>
          <p:cNvSpPr>
            <a:spLocks noChangeArrowheads="1"/>
          </p:cNvSpPr>
          <p:nvPr/>
        </p:nvSpPr>
        <p:spPr bwMode="auto">
          <a:xfrm>
            <a:off x="70866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75438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80010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8763000" y="1219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92202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9677400" y="1219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87630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475" name="Rectangle 43"/>
          <p:cNvSpPr>
            <a:spLocks noChangeArrowheads="1"/>
          </p:cNvSpPr>
          <p:nvPr/>
        </p:nvSpPr>
        <p:spPr bwMode="auto">
          <a:xfrm>
            <a:off x="9220200" y="1676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76" name="Rectangle 44"/>
          <p:cNvSpPr>
            <a:spLocks noChangeArrowheads="1"/>
          </p:cNvSpPr>
          <p:nvPr/>
        </p:nvSpPr>
        <p:spPr bwMode="auto">
          <a:xfrm>
            <a:off x="9677400" y="1676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477" name="Rectangle 45"/>
          <p:cNvSpPr>
            <a:spLocks noChangeArrowheads="1"/>
          </p:cNvSpPr>
          <p:nvPr/>
        </p:nvSpPr>
        <p:spPr bwMode="auto">
          <a:xfrm>
            <a:off x="87630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478" name="Rectangle 46"/>
          <p:cNvSpPr>
            <a:spLocks noChangeArrowheads="1"/>
          </p:cNvSpPr>
          <p:nvPr/>
        </p:nvSpPr>
        <p:spPr bwMode="auto">
          <a:xfrm>
            <a:off x="9220200" y="2133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479" name="Rectangle 47"/>
          <p:cNvSpPr>
            <a:spLocks noChangeArrowheads="1"/>
          </p:cNvSpPr>
          <p:nvPr/>
        </p:nvSpPr>
        <p:spPr bwMode="auto">
          <a:xfrm>
            <a:off x="96774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8480" name="Rectangle 48"/>
          <p:cNvSpPr>
            <a:spLocks noChangeArrowheads="1"/>
          </p:cNvSpPr>
          <p:nvPr/>
        </p:nvSpPr>
        <p:spPr bwMode="auto">
          <a:xfrm>
            <a:off x="2133600" y="3200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481" name="Rectangle 49"/>
          <p:cNvSpPr>
            <a:spLocks noChangeArrowheads="1"/>
          </p:cNvSpPr>
          <p:nvPr/>
        </p:nvSpPr>
        <p:spPr bwMode="auto">
          <a:xfrm>
            <a:off x="25908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482" name="Rectangle 50"/>
          <p:cNvSpPr>
            <a:spLocks noChangeArrowheads="1"/>
          </p:cNvSpPr>
          <p:nvPr/>
        </p:nvSpPr>
        <p:spPr bwMode="auto">
          <a:xfrm>
            <a:off x="30480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483" name="Rectangle 51"/>
          <p:cNvSpPr>
            <a:spLocks noChangeArrowheads="1"/>
          </p:cNvSpPr>
          <p:nvPr/>
        </p:nvSpPr>
        <p:spPr bwMode="auto">
          <a:xfrm>
            <a:off x="21336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484" name="Rectangle 52"/>
          <p:cNvSpPr>
            <a:spLocks noChangeArrowheads="1"/>
          </p:cNvSpPr>
          <p:nvPr/>
        </p:nvSpPr>
        <p:spPr bwMode="auto">
          <a:xfrm>
            <a:off x="25908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485" name="Rectangle 53"/>
          <p:cNvSpPr>
            <a:spLocks noChangeArrowheads="1"/>
          </p:cNvSpPr>
          <p:nvPr/>
        </p:nvSpPr>
        <p:spPr bwMode="auto">
          <a:xfrm>
            <a:off x="30480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486" name="Rectangle 54"/>
          <p:cNvSpPr>
            <a:spLocks noChangeArrowheads="1"/>
          </p:cNvSpPr>
          <p:nvPr/>
        </p:nvSpPr>
        <p:spPr bwMode="auto">
          <a:xfrm>
            <a:off x="21336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8487" name="Rectangle 55"/>
          <p:cNvSpPr>
            <a:spLocks noChangeArrowheads="1"/>
          </p:cNvSpPr>
          <p:nvPr/>
        </p:nvSpPr>
        <p:spPr bwMode="auto">
          <a:xfrm>
            <a:off x="25908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8488" name="Rectangle 56"/>
          <p:cNvSpPr>
            <a:spLocks noChangeArrowheads="1"/>
          </p:cNvSpPr>
          <p:nvPr/>
        </p:nvSpPr>
        <p:spPr bwMode="auto">
          <a:xfrm>
            <a:off x="30480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489" name="Rectangle 57"/>
          <p:cNvSpPr>
            <a:spLocks noChangeArrowheads="1"/>
          </p:cNvSpPr>
          <p:nvPr/>
        </p:nvSpPr>
        <p:spPr bwMode="auto">
          <a:xfrm>
            <a:off x="3810000" y="3200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490" name="Rectangle 58"/>
          <p:cNvSpPr>
            <a:spLocks noChangeArrowheads="1"/>
          </p:cNvSpPr>
          <p:nvPr/>
        </p:nvSpPr>
        <p:spPr bwMode="auto">
          <a:xfrm>
            <a:off x="42672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491" name="Rectangle 59"/>
          <p:cNvSpPr>
            <a:spLocks noChangeArrowheads="1"/>
          </p:cNvSpPr>
          <p:nvPr/>
        </p:nvSpPr>
        <p:spPr bwMode="auto">
          <a:xfrm>
            <a:off x="47244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492" name="Rectangle 60"/>
          <p:cNvSpPr>
            <a:spLocks noChangeArrowheads="1"/>
          </p:cNvSpPr>
          <p:nvPr/>
        </p:nvSpPr>
        <p:spPr bwMode="auto">
          <a:xfrm>
            <a:off x="38100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493" name="Rectangle 61"/>
          <p:cNvSpPr>
            <a:spLocks noChangeArrowheads="1"/>
          </p:cNvSpPr>
          <p:nvPr/>
        </p:nvSpPr>
        <p:spPr bwMode="auto">
          <a:xfrm>
            <a:off x="42672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8494" name="Rectangle 62"/>
          <p:cNvSpPr>
            <a:spLocks noChangeArrowheads="1"/>
          </p:cNvSpPr>
          <p:nvPr/>
        </p:nvSpPr>
        <p:spPr bwMode="auto">
          <a:xfrm>
            <a:off x="47244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495" name="Rectangle 63"/>
          <p:cNvSpPr>
            <a:spLocks noChangeArrowheads="1"/>
          </p:cNvSpPr>
          <p:nvPr/>
        </p:nvSpPr>
        <p:spPr bwMode="auto">
          <a:xfrm>
            <a:off x="38100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496" name="Rectangle 64"/>
          <p:cNvSpPr>
            <a:spLocks noChangeArrowheads="1"/>
          </p:cNvSpPr>
          <p:nvPr/>
        </p:nvSpPr>
        <p:spPr bwMode="auto">
          <a:xfrm>
            <a:off x="42672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8497" name="Rectangle 65"/>
          <p:cNvSpPr>
            <a:spLocks noChangeArrowheads="1"/>
          </p:cNvSpPr>
          <p:nvPr/>
        </p:nvSpPr>
        <p:spPr bwMode="auto">
          <a:xfrm>
            <a:off x="47244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498" name="Rectangle 66"/>
          <p:cNvSpPr>
            <a:spLocks noChangeArrowheads="1"/>
          </p:cNvSpPr>
          <p:nvPr/>
        </p:nvSpPr>
        <p:spPr bwMode="auto">
          <a:xfrm>
            <a:off x="54102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499" name="Rectangle 67"/>
          <p:cNvSpPr>
            <a:spLocks noChangeArrowheads="1"/>
          </p:cNvSpPr>
          <p:nvPr/>
        </p:nvSpPr>
        <p:spPr bwMode="auto">
          <a:xfrm>
            <a:off x="58674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500" name="Rectangle 68"/>
          <p:cNvSpPr>
            <a:spLocks noChangeArrowheads="1"/>
          </p:cNvSpPr>
          <p:nvPr/>
        </p:nvSpPr>
        <p:spPr bwMode="auto">
          <a:xfrm>
            <a:off x="6324600" y="3200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501" name="Rectangle 69"/>
          <p:cNvSpPr>
            <a:spLocks noChangeArrowheads="1"/>
          </p:cNvSpPr>
          <p:nvPr/>
        </p:nvSpPr>
        <p:spPr bwMode="auto">
          <a:xfrm>
            <a:off x="54102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502" name="Rectangle 70"/>
          <p:cNvSpPr>
            <a:spLocks noChangeArrowheads="1"/>
          </p:cNvSpPr>
          <p:nvPr/>
        </p:nvSpPr>
        <p:spPr bwMode="auto">
          <a:xfrm>
            <a:off x="58674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8503" name="Rectangle 71"/>
          <p:cNvSpPr>
            <a:spLocks noChangeArrowheads="1"/>
          </p:cNvSpPr>
          <p:nvPr/>
        </p:nvSpPr>
        <p:spPr bwMode="auto">
          <a:xfrm>
            <a:off x="63246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504" name="Rectangle 72"/>
          <p:cNvSpPr>
            <a:spLocks noChangeArrowheads="1"/>
          </p:cNvSpPr>
          <p:nvPr/>
        </p:nvSpPr>
        <p:spPr bwMode="auto">
          <a:xfrm>
            <a:off x="54102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505" name="Rectangle 73"/>
          <p:cNvSpPr>
            <a:spLocks noChangeArrowheads="1"/>
          </p:cNvSpPr>
          <p:nvPr/>
        </p:nvSpPr>
        <p:spPr bwMode="auto">
          <a:xfrm>
            <a:off x="58674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8506" name="Rectangle 74"/>
          <p:cNvSpPr>
            <a:spLocks noChangeArrowheads="1"/>
          </p:cNvSpPr>
          <p:nvPr/>
        </p:nvSpPr>
        <p:spPr bwMode="auto">
          <a:xfrm>
            <a:off x="63246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507" name="Rectangle 75"/>
          <p:cNvSpPr>
            <a:spLocks noChangeArrowheads="1"/>
          </p:cNvSpPr>
          <p:nvPr/>
        </p:nvSpPr>
        <p:spPr bwMode="auto">
          <a:xfrm>
            <a:off x="70866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508" name="Rectangle 76"/>
          <p:cNvSpPr>
            <a:spLocks noChangeArrowheads="1"/>
          </p:cNvSpPr>
          <p:nvPr/>
        </p:nvSpPr>
        <p:spPr bwMode="auto">
          <a:xfrm>
            <a:off x="7543800" y="3200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509" name="Rectangle 77"/>
          <p:cNvSpPr>
            <a:spLocks noChangeArrowheads="1"/>
          </p:cNvSpPr>
          <p:nvPr/>
        </p:nvSpPr>
        <p:spPr bwMode="auto">
          <a:xfrm>
            <a:off x="80010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510" name="Rectangle 78"/>
          <p:cNvSpPr>
            <a:spLocks noChangeArrowheads="1"/>
          </p:cNvSpPr>
          <p:nvPr/>
        </p:nvSpPr>
        <p:spPr bwMode="auto">
          <a:xfrm>
            <a:off x="70866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511" name="Rectangle 79"/>
          <p:cNvSpPr>
            <a:spLocks noChangeArrowheads="1"/>
          </p:cNvSpPr>
          <p:nvPr/>
        </p:nvSpPr>
        <p:spPr bwMode="auto">
          <a:xfrm>
            <a:off x="75438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8512" name="Rectangle 80"/>
          <p:cNvSpPr>
            <a:spLocks noChangeArrowheads="1"/>
          </p:cNvSpPr>
          <p:nvPr/>
        </p:nvSpPr>
        <p:spPr bwMode="auto">
          <a:xfrm>
            <a:off x="80010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513" name="Rectangle 81"/>
          <p:cNvSpPr>
            <a:spLocks noChangeArrowheads="1"/>
          </p:cNvSpPr>
          <p:nvPr/>
        </p:nvSpPr>
        <p:spPr bwMode="auto">
          <a:xfrm>
            <a:off x="70866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514" name="Rectangle 82"/>
          <p:cNvSpPr>
            <a:spLocks noChangeArrowheads="1"/>
          </p:cNvSpPr>
          <p:nvPr/>
        </p:nvSpPr>
        <p:spPr bwMode="auto">
          <a:xfrm>
            <a:off x="75438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515" name="Rectangle 83"/>
          <p:cNvSpPr>
            <a:spLocks noChangeArrowheads="1"/>
          </p:cNvSpPr>
          <p:nvPr/>
        </p:nvSpPr>
        <p:spPr bwMode="auto">
          <a:xfrm>
            <a:off x="80010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8516" name="Rectangle 84"/>
          <p:cNvSpPr>
            <a:spLocks noChangeArrowheads="1"/>
          </p:cNvSpPr>
          <p:nvPr/>
        </p:nvSpPr>
        <p:spPr bwMode="auto">
          <a:xfrm>
            <a:off x="87630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517" name="Rectangle 85"/>
          <p:cNvSpPr>
            <a:spLocks noChangeArrowheads="1"/>
          </p:cNvSpPr>
          <p:nvPr/>
        </p:nvSpPr>
        <p:spPr bwMode="auto">
          <a:xfrm>
            <a:off x="9220200" y="3200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518" name="Rectangle 86"/>
          <p:cNvSpPr>
            <a:spLocks noChangeArrowheads="1"/>
          </p:cNvSpPr>
          <p:nvPr/>
        </p:nvSpPr>
        <p:spPr bwMode="auto">
          <a:xfrm>
            <a:off x="9677400" y="3200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519" name="Rectangle 87"/>
          <p:cNvSpPr>
            <a:spLocks noChangeArrowheads="1"/>
          </p:cNvSpPr>
          <p:nvPr/>
        </p:nvSpPr>
        <p:spPr bwMode="auto">
          <a:xfrm>
            <a:off x="8763000" y="36576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520" name="Rectangle 88"/>
          <p:cNvSpPr>
            <a:spLocks noChangeArrowheads="1"/>
          </p:cNvSpPr>
          <p:nvPr/>
        </p:nvSpPr>
        <p:spPr bwMode="auto">
          <a:xfrm>
            <a:off x="92202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8521" name="Rectangle 89"/>
          <p:cNvSpPr>
            <a:spLocks noChangeArrowheads="1"/>
          </p:cNvSpPr>
          <p:nvPr/>
        </p:nvSpPr>
        <p:spPr bwMode="auto">
          <a:xfrm>
            <a:off x="9677400" y="3657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522" name="Rectangle 90"/>
          <p:cNvSpPr>
            <a:spLocks noChangeArrowheads="1"/>
          </p:cNvSpPr>
          <p:nvPr/>
        </p:nvSpPr>
        <p:spPr bwMode="auto">
          <a:xfrm>
            <a:off x="8763000" y="41148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8523" name="Rectangle 91"/>
          <p:cNvSpPr>
            <a:spLocks noChangeArrowheads="1"/>
          </p:cNvSpPr>
          <p:nvPr/>
        </p:nvSpPr>
        <p:spPr bwMode="auto">
          <a:xfrm>
            <a:off x="92202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524" name="Rectangle 92"/>
          <p:cNvSpPr>
            <a:spLocks noChangeArrowheads="1"/>
          </p:cNvSpPr>
          <p:nvPr/>
        </p:nvSpPr>
        <p:spPr bwMode="auto">
          <a:xfrm>
            <a:off x="9677400" y="41148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525" name="Rectangle 93"/>
          <p:cNvSpPr>
            <a:spLocks noChangeArrowheads="1"/>
          </p:cNvSpPr>
          <p:nvPr/>
        </p:nvSpPr>
        <p:spPr bwMode="auto">
          <a:xfrm>
            <a:off x="4495800" y="49530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18526" name="Rectangle 94"/>
          <p:cNvSpPr>
            <a:spLocks noChangeArrowheads="1"/>
          </p:cNvSpPr>
          <p:nvPr/>
        </p:nvSpPr>
        <p:spPr bwMode="auto">
          <a:xfrm>
            <a:off x="4953000" y="49530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8527" name="Rectangle 95"/>
          <p:cNvSpPr>
            <a:spLocks noChangeArrowheads="1"/>
          </p:cNvSpPr>
          <p:nvPr/>
        </p:nvSpPr>
        <p:spPr bwMode="auto">
          <a:xfrm>
            <a:off x="5410200" y="49530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8528" name="Rectangle 96"/>
          <p:cNvSpPr>
            <a:spLocks noChangeArrowheads="1"/>
          </p:cNvSpPr>
          <p:nvPr/>
        </p:nvSpPr>
        <p:spPr bwMode="auto">
          <a:xfrm>
            <a:off x="4495800" y="5410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529" name="Rectangle 97"/>
          <p:cNvSpPr>
            <a:spLocks noChangeArrowheads="1"/>
          </p:cNvSpPr>
          <p:nvPr/>
        </p:nvSpPr>
        <p:spPr bwMode="auto">
          <a:xfrm>
            <a:off x="4953000" y="5410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530" name="Rectangle 98"/>
          <p:cNvSpPr>
            <a:spLocks noChangeArrowheads="1"/>
          </p:cNvSpPr>
          <p:nvPr/>
        </p:nvSpPr>
        <p:spPr bwMode="auto">
          <a:xfrm>
            <a:off x="5410200" y="54102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8531" name="Rectangle 99"/>
          <p:cNvSpPr>
            <a:spLocks noChangeArrowheads="1"/>
          </p:cNvSpPr>
          <p:nvPr/>
        </p:nvSpPr>
        <p:spPr bwMode="auto">
          <a:xfrm>
            <a:off x="4495800" y="5867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18532" name="Rectangle 100"/>
          <p:cNvSpPr>
            <a:spLocks noChangeArrowheads="1"/>
          </p:cNvSpPr>
          <p:nvPr/>
        </p:nvSpPr>
        <p:spPr bwMode="auto">
          <a:xfrm>
            <a:off x="4953000" y="5867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8533" name="Rectangle 101"/>
          <p:cNvSpPr>
            <a:spLocks noChangeArrowheads="1"/>
          </p:cNvSpPr>
          <p:nvPr/>
        </p:nvSpPr>
        <p:spPr bwMode="auto">
          <a:xfrm>
            <a:off x="5410200" y="5867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18534" name="Rectangle 102"/>
          <p:cNvSpPr>
            <a:spLocks noChangeArrowheads="1"/>
          </p:cNvSpPr>
          <p:nvPr/>
        </p:nvSpPr>
        <p:spPr bwMode="auto">
          <a:xfrm>
            <a:off x="6172200" y="49530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535" name="Rectangle 103"/>
          <p:cNvSpPr>
            <a:spLocks noChangeArrowheads="1"/>
          </p:cNvSpPr>
          <p:nvPr/>
        </p:nvSpPr>
        <p:spPr bwMode="auto">
          <a:xfrm>
            <a:off x="6629400" y="49530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18536" name="Rectangle 104"/>
          <p:cNvSpPr>
            <a:spLocks noChangeArrowheads="1"/>
          </p:cNvSpPr>
          <p:nvPr/>
        </p:nvSpPr>
        <p:spPr bwMode="auto">
          <a:xfrm>
            <a:off x="7086600" y="49530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8537" name="Rectangle 105"/>
          <p:cNvSpPr>
            <a:spLocks noChangeArrowheads="1"/>
          </p:cNvSpPr>
          <p:nvPr/>
        </p:nvSpPr>
        <p:spPr bwMode="auto">
          <a:xfrm>
            <a:off x="6172200" y="5410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18538" name="Rectangle 106"/>
          <p:cNvSpPr>
            <a:spLocks noChangeArrowheads="1"/>
          </p:cNvSpPr>
          <p:nvPr/>
        </p:nvSpPr>
        <p:spPr bwMode="auto">
          <a:xfrm>
            <a:off x="6629400" y="5410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8539" name="Rectangle 107"/>
          <p:cNvSpPr>
            <a:spLocks noChangeArrowheads="1"/>
          </p:cNvSpPr>
          <p:nvPr/>
        </p:nvSpPr>
        <p:spPr bwMode="auto">
          <a:xfrm>
            <a:off x="7086600" y="54102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18540" name="Rectangle 108"/>
          <p:cNvSpPr>
            <a:spLocks noChangeArrowheads="1"/>
          </p:cNvSpPr>
          <p:nvPr/>
        </p:nvSpPr>
        <p:spPr bwMode="auto">
          <a:xfrm>
            <a:off x="6172200" y="5867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8541" name="Rectangle 109"/>
          <p:cNvSpPr>
            <a:spLocks noChangeArrowheads="1"/>
          </p:cNvSpPr>
          <p:nvPr/>
        </p:nvSpPr>
        <p:spPr bwMode="auto">
          <a:xfrm>
            <a:off x="6629400" y="5867400"/>
            <a:ext cx="457200" cy="45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18542" name="Rectangle 110"/>
          <p:cNvSpPr>
            <a:spLocks noChangeArrowheads="1"/>
          </p:cNvSpPr>
          <p:nvPr/>
        </p:nvSpPr>
        <p:spPr bwMode="auto">
          <a:xfrm>
            <a:off x="7086600" y="58674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8543" name="Rectangle 111"/>
          <p:cNvSpPr>
            <a:spLocks noChangeArrowheads="1"/>
          </p:cNvSpPr>
          <p:nvPr/>
        </p:nvSpPr>
        <p:spPr bwMode="auto">
          <a:xfrm>
            <a:off x="70866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8544" name="Rectangle 112"/>
          <p:cNvSpPr>
            <a:spLocks noChangeArrowheads="1"/>
          </p:cNvSpPr>
          <p:nvPr/>
        </p:nvSpPr>
        <p:spPr bwMode="auto">
          <a:xfrm>
            <a:off x="7543800" y="2133600"/>
            <a:ext cx="457200" cy="457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11069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981200" y="228601"/>
            <a:ext cx="5638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3300"/>
                </a:solidFill>
              </a:rPr>
              <a:t>Find the process … mild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4384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4384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4384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16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24384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24384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9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24384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19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37338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37338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37338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37338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37338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37338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37338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37338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7338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20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37338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37338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15</a:t>
            </a:r>
          </a:p>
        </p:txBody>
      </p:sp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37338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25</a:t>
            </a:r>
          </a:p>
        </p:txBody>
      </p:sp>
      <p:sp>
        <p:nvSpPr>
          <p:cNvPr id="25621" name="Rectangle 21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0" name="Rectangle 30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1" name="Rectangle 31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2" name="Rectangle 32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33" name="Rectangle 33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25634" name="Rectangle 34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  <a:endParaRPr lang="en-GB" altLang="en-US" sz="3200" b="1"/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8711" name="Rectangle 39"/>
          <p:cNvSpPr>
            <a:spLocks noChangeArrowheads="1"/>
          </p:cNvSpPr>
          <p:nvPr/>
        </p:nvSpPr>
        <p:spPr bwMode="auto">
          <a:xfrm>
            <a:off x="5029200" y="10668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5</a:t>
            </a:r>
          </a:p>
        </p:txBody>
      </p:sp>
      <p:sp>
        <p:nvSpPr>
          <p:cNvPr id="28712" name="Rectangle 40"/>
          <p:cNvSpPr>
            <a:spLocks noChangeArrowheads="1"/>
          </p:cNvSpPr>
          <p:nvPr/>
        </p:nvSpPr>
        <p:spPr bwMode="auto">
          <a:xfrm>
            <a:off x="5029200" y="16764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7</a:t>
            </a:r>
          </a:p>
        </p:txBody>
      </p:sp>
      <p:sp>
        <p:nvSpPr>
          <p:cNvPr id="28713" name="Rectangle 41"/>
          <p:cNvSpPr>
            <a:spLocks noChangeArrowheads="1"/>
          </p:cNvSpPr>
          <p:nvPr/>
        </p:nvSpPr>
        <p:spPr bwMode="auto">
          <a:xfrm>
            <a:off x="5029200" y="2286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28</a:t>
            </a:r>
          </a:p>
        </p:txBody>
      </p:sp>
      <p:sp>
        <p:nvSpPr>
          <p:cNvPr id="28714" name="Rectangle 42"/>
          <p:cNvSpPr>
            <a:spLocks noChangeArrowheads="1"/>
          </p:cNvSpPr>
          <p:nvPr/>
        </p:nvSpPr>
        <p:spPr bwMode="auto">
          <a:xfrm>
            <a:off x="5029200" y="37338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8</a:t>
            </a:r>
          </a:p>
        </p:txBody>
      </p:sp>
      <p:sp>
        <p:nvSpPr>
          <p:cNvPr id="28715" name="Rectangle 43"/>
          <p:cNvSpPr>
            <a:spLocks noChangeArrowheads="1"/>
          </p:cNvSpPr>
          <p:nvPr/>
        </p:nvSpPr>
        <p:spPr bwMode="auto">
          <a:xfrm>
            <a:off x="5029200" y="43434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24</a:t>
            </a:r>
          </a:p>
        </p:txBody>
      </p:sp>
      <p:sp>
        <p:nvSpPr>
          <p:cNvPr id="28716" name="Rectangle 44"/>
          <p:cNvSpPr>
            <a:spLocks noChangeArrowheads="1"/>
          </p:cNvSpPr>
          <p:nvPr/>
        </p:nvSpPr>
        <p:spPr bwMode="auto">
          <a:xfrm>
            <a:off x="5029200" y="4953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34</a:t>
            </a:r>
          </a:p>
        </p:txBody>
      </p:sp>
      <p:sp>
        <p:nvSpPr>
          <p:cNvPr id="25645" name="Text Box 45"/>
          <p:cNvSpPr txBox="1">
            <a:spLocks noChangeArrowheads="1"/>
          </p:cNvSpPr>
          <p:nvPr/>
        </p:nvSpPr>
        <p:spPr bwMode="auto">
          <a:xfrm>
            <a:off x="1752600" y="990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A</a:t>
            </a:r>
          </a:p>
        </p:txBody>
      </p:sp>
      <p:sp>
        <p:nvSpPr>
          <p:cNvPr id="25646" name="Text Box 46"/>
          <p:cNvSpPr txBox="1">
            <a:spLocks noChangeArrowheads="1"/>
          </p:cNvSpPr>
          <p:nvPr/>
        </p:nvSpPr>
        <p:spPr bwMode="auto">
          <a:xfrm>
            <a:off x="1828800" y="3733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C</a:t>
            </a:r>
          </a:p>
        </p:txBody>
      </p:sp>
      <p:sp>
        <p:nvSpPr>
          <p:cNvPr id="25647" name="Rectangle 47"/>
          <p:cNvSpPr>
            <a:spLocks noChangeArrowheads="1"/>
          </p:cNvSpPr>
          <p:nvPr/>
        </p:nvSpPr>
        <p:spPr bwMode="auto">
          <a:xfrm>
            <a:off x="67818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10</a:t>
            </a:r>
          </a:p>
        </p:txBody>
      </p:sp>
      <p:sp>
        <p:nvSpPr>
          <p:cNvPr id="25648" name="Rectangle 48"/>
          <p:cNvSpPr>
            <a:spLocks noChangeArrowheads="1"/>
          </p:cNvSpPr>
          <p:nvPr/>
        </p:nvSpPr>
        <p:spPr bwMode="auto">
          <a:xfrm>
            <a:off x="67818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12</a:t>
            </a:r>
          </a:p>
        </p:txBody>
      </p:sp>
      <p:sp>
        <p:nvSpPr>
          <p:cNvPr id="25649" name="Rectangle 49"/>
          <p:cNvSpPr>
            <a:spLocks noChangeArrowheads="1"/>
          </p:cNvSpPr>
          <p:nvPr/>
        </p:nvSpPr>
        <p:spPr bwMode="auto">
          <a:xfrm>
            <a:off x="67818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67818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21</a:t>
            </a:r>
          </a:p>
        </p:txBody>
      </p:sp>
      <p:sp>
        <p:nvSpPr>
          <p:cNvPr id="25651" name="Rectangle 51"/>
          <p:cNvSpPr>
            <a:spLocks noChangeArrowheads="1"/>
          </p:cNvSpPr>
          <p:nvPr/>
        </p:nvSpPr>
        <p:spPr bwMode="auto">
          <a:xfrm>
            <a:off x="67818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25652" name="Rectangle 52"/>
          <p:cNvSpPr>
            <a:spLocks noChangeArrowheads="1"/>
          </p:cNvSpPr>
          <p:nvPr/>
        </p:nvSpPr>
        <p:spPr bwMode="auto">
          <a:xfrm>
            <a:off x="67818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80772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4" name="Rectangle 54"/>
          <p:cNvSpPr>
            <a:spLocks noChangeArrowheads="1"/>
          </p:cNvSpPr>
          <p:nvPr/>
        </p:nvSpPr>
        <p:spPr bwMode="auto">
          <a:xfrm>
            <a:off x="80772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80772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80772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7" name="Rectangle 57"/>
          <p:cNvSpPr>
            <a:spLocks noChangeArrowheads="1"/>
          </p:cNvSpPr>
          <p:nvPr/>
        </p:nvSpPr>
        <p:spPr bwMode="auto">
          <a:xfrm>
            <a:off x="80772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8" name="Rectangle 58"/>
          <p:cNvSpPr>
            <a:spLocks noChangeArrowheads="1"/>
          </p:cNvSpPr>
          <p:nvPr/>
        </p:nvSpPr>
        <p:spPr bwMode="auto">
          <a:xfrm>
            <a:off x="80772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59" name="Rectangle 59"/>
          <p:cNvSpPr>
            <a:spLocks noChangeArrowheads="1"/>
          </p:cNvSpPr>
          <p:nvPr/>
        </p:nvSpPr>
        <p:spPr bwMode="auto">
          <a:xfrm>
            <a:off x="80772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8</a:t>
            </a:r>
          </a:p>
        </p:txBody>
      </p:sp>
      <p:sp>
        <p:nvSpPr>
          <p:cNvPr id="25660" name="Rectangle 60"/>
          <p:cNvSpPr>
            <a:spLocks noChangeArrowheads="1"/>
          </p:cNvSpPr>
          <p:nvPr/>
        </p:nvSpPr>
        <p:spPr bwMode="auto">
          <a:xfrm>
            <a:off x="80772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10</a:t>
            </a:r>
          </a:p>
        </p:txBody>
      </p:sp>
      <p:sp>
        <p:nvSpPr>
          <p:cNvPr id="25661" name="Rectangle 61"/>
          <p:cNvSpPr>
            <a:spLocks noChangeArrowheads="1"/>
          </p:cNvSpPr>
          <p:nvPr/>
        </p:nvSpPr>
        <p:spPr bwMode="auto">
          <a:xfrm>
            <a:off x="80772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25662" name="Rectangle 62"/>
          <p:cNvSpPr>
            <a:spLocks noChangeArrowheads="1"/>
          </p:cNvSpPr>
          <p:nvPr/>
        </p:nvSpPr>
        <p:spPr bwMode="auto">
          <a:xfrm>
            <a:off x="80772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25663" name="Rectangle 63"/>
          <p:cNvSpPr>
            <a:spLocks noChangeArrowheads="1"/>
          </p:cNvSpPr>
          <p:nvPr/>
        </p:nvSpPr>
        <p:spPr bwMode="auto">
          <a:xfrm>
            <a:off x="80772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25664" name="Rectangle 64"/>
          <p:cNvSpPr>
            <a:spLocks noChangeArrowheads="1"/>
          </p:cNvSpPr>
          <p:nvPr/>
        </p:nvSpPr>
        <p:spPr bwMode="auto">
          <a:xfrm>
            <a:off x="80772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25665" name="Rectangle 65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6" name="Rectangle 66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7" name="Rectangle 67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8" name="Rectangle 68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69" name="Rectangle 69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0" name="Rectangle 70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1" name="Rectangle 71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2" name="Rectangle 72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3" name="Rectangle 73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4" name="Rectangle 74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5" name="Rectangle 75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6" name="Rectangle 76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77" name="Rectangle 77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13</a:t>
            </a:r>
          </a:p>
        </p:txBody>
      </p:sp>
      <p:sp>
        <p:nvSpPr>
          <p:cNvPr id="25678" name="Rectangle 78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79" name="Rectangle 79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/>
          </a:p>
        </p:txBody>
      </p:sp>
      <p:sp>
        <p:nvSpPr>
          <p:cNvPr id="25680" name="Rectangle 80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>
                <a:solidFill>
                  <a:srgbClr val="FF3300"/>
                </a:solidFill>
              </a:rPr>
              <a:t>35</a:t>
            </a:r>
          </a:p>
        </p:txBody>
      </p:sp>
      <p:sp>
        <p:nvSpPr>
          <p:cNvPr id="25681" name="Rectangle 81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5682" name="Rectangle 82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endParaRPr lang="en-US" altLang="en-US" sz="3200" b="1">
              <a:solidFill>
                <a:srgbClr val="FF3300"/>
              </a:solidFill>
            </a:endParaRPr>
          </a:p>
        </p:txBody>
      </p:sp>
      <p:sp>
        <p:nvSpPr>
          <p:cNvPr id="28755" name="Rectangle 83"/>
          <p:cNvSpPr>
            <a:spLocks noChangeArrowheads="1"/>
          </p:cNvSpPr>
          <p:nvPr/>
        </p:nvSpPr>
        <p:spPr bwMode="auto">
          <a:xfrm>
            <a:off x="9372600" y="1143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13</a:t>
            </a:r>
          </a:p>
        </p:txBody>
      </p:sp>
      <p:sp>
        <p:nvSpPr>
          <p:cNvPr id="28756" name="Rectangle 84"/>
          <p:cNvSpPr>
            <a:spLocks noChangeArrowheads="1"/>
          </p:cNvSpPr>
          <p:nvPr/>
        </p:nvSpPr>
        <p:spPr bwMode="auto">
          <a:xfrm>
            <a:off x="9372600" y="17526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15</a:t>
            </a:r>
          </a:p>
        </p:txBody>
      </p:sp>
      <p:sp>
        <p:nvSpPr>
          <p:cNvPr id="28757" name="Rectangle 85"/>
          <p:cNvSpPr>
            <a:spLocks noChangeArrowheads="1"/>
          </p:cNvSpPr>
          <p:nvPr/>
        </p:nvSpPr>
        <p:spPr bwMode="auto">
          <a:xfrm>
            <a:off x="9372600" y="23622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9</a:t>
            </a:r>
          </a:p>
        </p:txBody>
      </p:sp>
      <p:sp>
        <p:nvSpPr>
          <p:cNvPr id="28758" name="Rectangle 86"/>
          <p:cNvSpPr>
            <a:spLocks noChangeArrowheads="1"/>
          </p:cNvSpPr>
          <p:nvPr/>
        </p:nvSpPr>
        <p:spPr bwMode="auto">
          <a:xfrm>
            <a:off x="9372600" y="38100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35</a:t>
            </a:r>
          </a:p>
        </p:txBody>
      </p:sp>
      <p:sp>
        <p:nvSpPr>
          <p:cNvPr id="28759" name="Rectangle 87"/>
          <p:cNvSpPr>
            <a:spLocks noChangeArrowheads="1"/>
          </p:cNvSpPr>
          <p:nvPr/>
        </p:nvSpPr>
        <p:spPr bwMode="auto">
          <a:xfrm>
            <a:off x="9372600" y="44196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5</a:t>
            </a:r>
          </a:p>
        </p:txBody>
      </p:sp>
      <p:sp>
        <p:nvSpPr>
          <p:cNvPr id="28760" name="Rectangle 88"/>
          <p:cNvSpPr>
            <a:spLocks noChangeArrowheads="1"/>
          </p:cNvSpPr>
          <p:nvPr/>
        </p:nvSpPr>
        <p:spPr bwMode="auto">
          <a:xfrm>
            <a:off x="9372600" y="5029200"/>
            <a:ext cx="914400" cy="6096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200" b="1"/>
              <a:t>10</a:t>
            </a:r>
          </a:p>
        </p:txBody>
      </p:sp>
      <p:sp>
        <p:nvSpPr>
          <p:cNvPr id="25689" name="Text Box 89"/>
          <p:cNvSpPr txBox="1">
            <a:spLocks noChangeArrowheads="1"/>
          </p:cNvSpPr>
          <p:nvPr/>
        </p:nvSpPr>
        <p:spPr bwMode="auto">
          <a:xfrm>
            <a:off x="6096000" y="1066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B</a:t>
            </a:r>
          </a:p>
        </p:txBody>
      </p:sp>
      <p:sp>
        <p:nvSpPr>
          <p:cNvPr id="25690" name="Text Box 90"/>
          <p:cNvSpPr txBox="1">
            <a:spLocks noChangeArrowheads="1"/>
          </p:cNvSpPr>
          <p:nvPr/>
        </p:nvSpPr>
        <p:spPr bwMode="auto">
          <a:xfrm>
            <a:off x="6172200" y="3810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/>
              <a:t>D</a:t>
            </a:r>
          </a:p>
        </p:txBody>
      </p:sp>
      <p:sp>
        <p:nvSpPr>
          <p:cNvPr id="28763" name="Text Box 91"/>
          <p:cNvSpPr txBox="1">
            <a:spLocks noChangeArrowheads="1"/>
          </p:cNvSpPr>
          <p:nvPr/>
        </p:nvSpPr>
        <p:spPr bwMode="auto">
          <a:xfrm>
            <a:off x="2286000" y="31242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Add 2 and multiply by 4</a:t>
            </a:r>
          </a:p>
        </p:txBody>
      </p:sp>
      <p:sp>
        <p:nvSpPr>
          <p:cNvPr id="28764" name="Text Box 92"/>
          <p:cNvSpPr txBox="1">
            <a:spLocks noChangeArrowheads="1"/>
          </p:cNvSpPr>
          <p:nvPr/>
        </p:nvSpPr>
        <p:spPr bwMode="auto">
          <a:xfrm>
            <a:off x="6629400" y="31242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Add 2 and subtract 6</a:t>
            </a:r>
          </a:p>
        </p:txBody>
      </p:sp>
      <p:sp>
        <p:nvSpPr>
          <p:cNvPr id="28765" name="Text Box 93"/>
          <p:cNvSpPr txBox="1">
            <a:spLocks noChangeArrowheads="1"/>
          </p:cNvSpPr>
          <p:nvPr/>
        </p:nvSpPr>
        <p:spPr bwMode="auto">
          <a:xfrm>
            <a:off x="2438400" y="57912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Multiply by 3 and add 10</a:t>
            </a:r>
          </a:p>
        </p:txBody>
      </p:sp>
      <p:sp>
        <p:nvSpPr>
          <p:cNvPr id="28766" name="Text Box 94"/>
          <p:cNvSpPr txBox="1">
            <a:spLocks noChangeArrowheads="1"/>
          </p:cNvSpPr>
          <p:nvPr/>
        </p:nvSpPr>
        <p:spPr bwMode="auto">
          <a:xfrm>
            <a:off x="6629400" y="57912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Divide by 7 and add 5</a:t>
            </a:r>
          </a:p>
        </p:txBody>
      </p:sp>
      <p:sp>
        <p:nvSpPr>
          <p:cNvPr id="25695" name="Text Box 95"/>
          <p:cNvSpPr txBox="1">
            <a:spLocks noChangeArrowheads="1"/>
          </p:cNvSpPr>
          <p:nvPr/>
        </p:nvSpPr>
        <p:spPr bwMode="auto">
          <a:xfrm>
            <a:off x="8382000" y="6248401"/>
            <a:ext cx="1219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3300"/>
                </a:solidFill>
              </a:rPr>
              <a:t>Answer</a:t>
            </a:r>
          </a:p>
        </p:txBody>
      </p:sp>
      <p:sp>
        <p:nvSpPr>
          <p:cNvPr id="25696" name="Oval 97"/>
          <p:cNvSpPr>
            <a:spLocks noChangeArrowheads="1"/>
          </p:cNvSpPr>
          <p:nvPr/>
        </p:nvSpPr>
        <p:spPr bwMode="auto">
          <a:xfrm>
            <a:off x="9448800" y="6172200"/>
            <a:ext cx="381000" cy="381000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207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87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87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87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87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8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87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87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87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87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87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87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87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287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287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11" grpId="0" animBg="1" autoUpdateAnimBg="0"/>
      <p:bldP spid="28712" grpId="0" animBg="1" autoUpdateAnimBg="0"/>
      <p:bldP spid="28713" grpId="0" animBg="1" autoUpdateAnimBg="0"/>
      <p:bldP spid="28714" grpId="0" animBg="1" autoUpdateAnimBg="0"/>
      <p:bldP spid="28715" grpId="0" animBg="1" autoUpdateAnimBg="0"/>
      <p:bldP spid="28716" grpId="0" animBg="1" autoUpdateAnimBg="0"/>
      <p:bldP spid="28755" grpId="0" animBg="1" autoUpdateAnimBg="0"/>
      <p:bldP spid="28756" grpId="0" animBg="1" autoUpdateAnimBg="0"/>
      <p:bldP spid="28757" grpId="0" animBg="1" autoUpdateAnimBg="0"/>
      <p:bldP spid="28758" grpId="0" animBg="1" autoUpdateAnimBg="0"/>
      <p:bldP spid="28759" grpId="0" animBg="1" autoUpdateAnimBg="0"/>
      <p:bldP spid="28760" grpId="0" animBg="1" autoUpdateAnimBg="0"/>
      <p:bldP spid="28763" grpId="0" autoUpdateAnimBg="0"/>
      <p:bldP spid="28764" grpId="0" autoUpdateAnimBg="0"/>
      <p:bldP spid="28765" grpId="0" autoUpdateAnimBg="0"/>
      <p:bldP spid="2876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2133600" y="381000"/>
            <a:ext cx="807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>
                <a:solidFill>
                  <a:srgbClr val="FF3300"/>
                </a:solidFill>
              </a:rPr>
              <a:t>Fifteen coins make a pound.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981200" y="1219201"/>
            <a:ext cx="3733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3300"/>
                </a:solidFill>
              </a:rPr>
              <a:t>A couple of possibilities: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286000" y="1905001"/>
            <a:ext cx="3962400" cy="160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     x    50p      -      50p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9    x      5p      -      45p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5    x      1p       -       5p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15  coins totalling  £1.00 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553200" y="1905001"/>
            <a:ext cx="37338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    x    50p       -     50p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    x    20p       -     20p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    x    10p        -     10p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2   x      5p        -     10p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10  x      1p        -     10p</a:t>
            </a:r>
          </a:p>
          <a:p>
            <a:pPr>
              <a:spcBef>
                <a:spcPct val="50000"/>
              </a:spcBef>
            </a:pPr>
            <a:r>
              <a:rPr lang="en-GB" altLang="en-US" sz="1800" b="1">
                <a:solidFill>
                  <a:srgbClr val="FF3300"/>
                </a:solidFill>
              </a:rPr>
              <a:t>15  coins totalling   £1.00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2057400" y="5181601"/>
            <a:ext cx="7924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000" b="1">
                <a:solidFill>
                  <a:srgbClr val="FF3300"/>
                </a:solidFill>
              </a:rPr>
              <a:t>Have you found any others?</a:t>
            </a:r>
          </a:p>
        </p:txBody>
      </p:sp>
    </p:spTree>
    <p:extLst>
      <p:ext uri="{BB962C8B-B14F-4D97-AF65-F5344CB8AC3E}">
        <p14:creationId xmlns:p14="http://schemas.microsoft.com/office/powerpoint/2010/main" val="175590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utoUpdateAnimBg="0"/>
      <p:bldP spid="39941" grpId="0" autoUpdateAnimBg="0"/>
      <p:bldP spid="39942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257</Words>
  <Application>Microsoft Office PowerPoint</Application>
  <PresentationFormat>Widescreen</PresentationFormat>
  <Paragraphs>174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Travis</dc:creator>
  <cp:lastModifiedBy>Sally Travis</cp:lastModifiedBy>
  <cp:revision>2</cp:revision>
  <dcterms:created xsi:type="dcterms:W3CDTF">2020-05-21T10:46:25Z</dcterms:created>
  <dcterms:modified xsi:type="dcterms:W3CDTF">2020-05-21T10:48:10Z</dcterms:modified>
</cp:coreProperties>
</file>