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69" r:id="rId4"/>
    <p:sldId id="270" r:id="rId5"/>
    <p:sldId id="271" r:id="rId6"/>
    <p:sldId id="272" r:id="rId7"/>
    <p:sldId id="273" r:id="rId8"/>
    <p:sldId id="274" r:id="rId9"/>
    <p:sldId id="275" r:id="rId10"/>
    <p:sldId id="276" r:id="rId11"/>
    <p:sldId id="277" r:id="rId12"/>
    <p:sldId id="267"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Sassoon Infant Rg" panose="02000503030000020003" pitchFamily="50" charset="0"/>
      <p:regular r:id="rId20"/>
      <p:bold r:id="rId21"/>
    </p:embeddedFont>
    <p:embeddedFont>
      <p:font typeface="Twinkl" panose="020B0604020202020204" pitchFamily="2" charset="0"/>
      <p:regular r:id="rId22"/>
      <p:bold r:id="rId23"/>
    </p:embeddedFont>
    <p:embeddedFont>
      <p:font typeface="Twinkl SemiBold" pitchFamily="2" charset="0"/>
      <p:bold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0105"/>
    <a:srgbClr val="4DB1E3"/>
    <a:srgbClr val="DE1E5A"/>
    <a:srgbClr val="18A0DB"/>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09" autoAdjust="0"/>
    <p:restoredTop sz="94660"/>
  </p:normalViewPr>
  <p:slideViewPr>
    <p:cSldViewPr snapToGrid="0" showGuides="1">
      <p:cViewPr varScale="1">
        <p:scale>
          <a:sx n="99" d="100"/>
          <a:sy n="99" d="100"/>
        </p:scale>
        <p:origin x="878"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17/01/2021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17/01/2021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55650" y="765175"/>
            <a:ext cx="7632700" cy="523220"/>
          </a:xfrm>
          <a:prstGeom prst="rect">
            <a:avLst/>
          </a:prstGeom>
          <a:noFill/>
        </p:spPr>
        <p:txBody>
          <a:bodyPr wrap="square" rtlCol="0">
            <a:spAutoFit/>
          </a:bodyPr>
          <a:lstStyle/>
          <a:p>
            <a:pPr algn="ctr"/>
            <a:r>
              <a:rPr lang="en-GB" sz="2800" b="1" dirty="0"/>
              <a:t>D-Day</a:t>
            </a:r>
          </a:p>
        </p:txBody>
      </p:sp>
      <p:sp>
        <p:nvSpPr>
          <p:cNvPr id="10" name="TextBox 9"/>
          <p:cNvSpPr txBox="1"/>
          <p:nvPr/>
        </p:nvSpPr>
        <p:spPr>
          <a:xfrm>
            <a:off x="755650" y="1391250"/>
            <a:ext cx="7632700" cy="1477328"/>
          </a:xfrm>
          <a:prstGeom prst="rect">
            <a:avLst/>
          </a:prstGeom>
          <a:noFill/>
        </p:spPr>
        <p:txBody>
          <a:bodyPr wrap="square" rtlCol="0">
            <a:spAutoFit/>
          </a:bodyPr>
          <a:lstStyle/>
          <a:p>
            <a:pPr algn="ctr"/>
            <a:r>
              <a:rPr lang="en-GB" dirty="0"/>
              <a:t>The term D-Day refers to a specific date for a planned operation,</a:t>
            </a:r>
            <a:br>
              <a:rPr lang="en-GB" dirty="0"/>
            </a:br>
            <a:r>
              <a:rPr lang="en-GB" dirty="0"/>
              <a:t>often a military attack.</a:t>
            </a:r>
          </a:p>
          <a:p>
            <a:pPr algn="ctr"/>
            <a:endParaRPr lang="en-GB" dirty="0"/>
          </a:p>
          <a:p>
            <a:pPr algn="ctr"/>
            <a:r>
              <a:rPr lang="en-GB" dirty="0"/>
              <a:t>However, the term D-Day has also become synonymous with the allied attack on the beaches of Normandy which took place on 6th June 1944.</a:t>
            </a:r>
          </a:p>
        </p:txBody>
      </p:sp>
      <p:pic>
        <p:nvPicPr>
          <p:cNvPr id="1026" name="Picture 2" descr="File:Into the Jaws of Death 23-0455M edi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1899" y="3064475"/>
            <a:ext cx="3760201" cy="3028349"/>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755649" y="6149405"/>
            <a:ext cx="7632700" cy="169277"/>
          </a:xfrm>
          <a:prstGeom prst="rect">
            <a:avLst/>
          </a:prstGeom>
          <a:noFill/>
        </p:spPr>
        <p:txBody>
          <a:bodyPr wrap="square" rtlCol="0">
            <a:spAutoFit/>
          </a:bodyPr>
          <a:lstStyle/>
          <a:p>
            <a:pPr algn="ctr"/>
            <a:r>
              <a:rPr lang="en-GB" sz="500" dirty="0"/>
              <a:t>Photo courtesy of Chief Photographer's Mate (</a:t>
            </a:r>
            <a:r>
              <a:rPr lang="en-GB" sz="500" dirty="0" err="1"/>
              <a:t>CPHoM</a:t>
            </a:r>
            <a:r>
              <a:rPr lang="en-GB" sz="500" dirty="0"/>
              <a:t>) Robert F. Sargent (@</a:t>
            </a:r>
            <a:r>
              <a:rPr lang="en-GB" sz="500" dirty="0" err="1"/>
              <a:t>wikicommons</a:t>
            </a:r>
            <a:r>
              <a:rPr lang="en-GB" sz="500" dirty="0"/>
              <a:t>) - granted under creative commons licence</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55650" y="765175"/>
            <a:ext cx="7632700" cy="523220"/>
          </a:xfrm>
          <a:prstGeom prst="rect">
            <a:avLst/>
          </a:prstGeom>
          <a:noFill/>
        </p:spPr>
        <p:txBody>
          <a:bodyPr wrap="square" rtlCol="0">
            <a:spAutoFit/>
          </a:bodyPr>
          <a:lstStyle/>
          <a:p>
            <a:pPr algn="ctr"/>
            <a:r>
              <a:rPr lang="en-GB" sz="2800" b="1" dirty="0"/>
              <a:t>The Atlantic Wall</a:t>
            </a:r>
          </a:p>
        </p:txBody>
      </p:sp>
      <p:sp>
        <p:nvSpPr>
          <p:cNvPr id="10" name="TextBox 9"/>
          <p:cNvSpPr txBox="1"/>
          <p:nvPr/>
        </p:nvSpPr>
        <p:spPr>
          <a:xfrm>
            <a:off x="626076" y="1391250"/>
            <a:ext cx="7891848" cy="369332"/>
          </a:xfrm>
          <a:prstGeom prst="rect">
            <a:avLst/>
          </a:prstGeom>
          <a:noFill/>
        </p:spPr>
        <p:txBody>
          <a:bodyPr wrap="square" rtlCol="0">
            <a:spAutoFit/>
          </a:bodyPr>
          <a:lstStyle/>
          <a:p>
            <a:pPr algn="ctr"/>
            <a:r>
              <a:rPr lang="en-GB" dirty="0"/>
              <a:t>During the Second World War, Germany was in control of much of Europe. </a:t>
            </a:r>
          </a:p>
        </p:txBody>
      </p:sp>
      <p:sp>
        <p:nvSpPr>
          <p:cNvPr id="6" name="TextBox 5"/>
          <p:cNvSpPr txBox="1"/>
          <p:nvPr/>
        </p:nvSpPr>
        <p:spPr>
          <a:xfrm>
            <a:off x="626076" y="1863437"/>
            <a:ext cx="7891848" cy="369332"/>
          </a:xfrm>
          <a:prstGeom prst="rect">
            <a:avLst/>
          </a:prstGeom>
          <a:noFill/>
        </p:spPr>
        <p:txBody>
          <a:bodyPr wrap="square" rtlCol="0">
            <a:spAutoFit/>
          </a:bodyPr>
          <a:lstStyle/>
          <a:p>
            <a:pPr algn="ctr"/>
            <a:r>
              <a:rPr lang="en-GB" dirty="0"/>
              <a:t>This map shows which countries were controlled by Nazi Germany in 1942.</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77410" y="2088859"/>
            <a:ext cx="6589180" cy="4659312"/>
          </a:xfrm>
          <a:prstGeom prst="rect">
            <a:avLst/>
          </a:prstGeom>
        </p:spPr>
      </p:pic>
    </p:spTree>
    <p:extLst>
      <p:ext uri="{BB962C8B-B14F-4D97-AF65-F5344CB8AC3E}">
        <p14:creationId xmlns:p14="http://schemas.microsoft.com/office/powerpoint/2010/main" val="40592655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55650" y="765175"/>
            <a:ext cx="7632700" cy="523220"/>
          </a:xfrm>
          <a:prstGeom prst="rect">
            <a:avLst/>
          </a:prstGeom>
          <a:noFill/>
        </p:spPr>
        <p:txBody>
          <a:bodyPr wrap="square" rtlCol="0">
            <a:spAutoFit/>
          </a:bodyPr>
          <a:lstStyle/>
          <a:p>
            <a:pPr algn="ctr"/>
            <a:r>
              <a:rPr lang="en-GB" sz="2800" b="1" dirty="0"/>
              <a:t>The Atlantic Wall</a:t>
            </a:r>
          </a:p>
        </p:txBody>
      </p:sp>
      <p:sp>
        <p:nvSpPr>
          <p:cNvPr id="10" name="TextBox 9"/>
          <p:cNvSpPr txBox="1"/>
          <p:nvPr/>
        </p:nvSpPr>
        <p:spPr>
          <a:xfrm>
            <a:off x="755650" y="1391250"/>
            <a:ext cx="3736837" cy="2585323"/>
          </a:xfrm>
          <a:prstGeom prst="rect">
            <a:avLst/>
          </a:prstGeom>
          <a:noFill/>
        </p:spPr>
        <p:txBody>
          <a:bodyPr wrap="square" rtlCol="0">
            <a:spAutoFit/>
          </a:bodyPr>
          <a:lstStyle/>
          <a:p>
            <a:pPr algn="ctr"/>
            <a:r>
              <a:rPr lang="en-GB" dirty="0"/>
              <a:t>Strongholds secured by Germany in France were fiercely defended and Adolf Hitler ordered the construction of fortifications - known as the Atlantic Wall - along the coastal regions of north-western Europe and Scandinavia in preparation for an expected Allied attack by Great Britain. </a:t>
            </a:r>
          </a:p>
        </p:txBody>
      </p:sp>
      <p:sp>
        <p:nvSpPr>
          <p:cNvPr id="12" name="TextBox 11"/>
          <p:cNvSpPr txBox="1"/>
          <p:nvPr/>
        </p:nvSpPr>
        <p:spPr>
          <a:xfrm>
            <a:off x="4809537" y="6195680"/>
            <a:ext cx="3578811" cy="169277"/>
          </a:xfrm>
          <a:prstGeom prst="rect">
            <a:avLst/>
          </a:prstGeom>
          <a:noFill/>
        </p:spPr>
        <p:txBody>
          <a:bodyPr wrap="square" rtlCol="0">
            <a:spAutoFit/>
          </a:bodyPr>
          <a:lstStyle/>
          <a:p>
            <a:pPr algn="ctr"/>
            <a:r>
              <a:rPr lang="en-GB" sz="500" dirty="0"/>
              <a:t>Photo courtesy of </a:t>
            </a:r>
            <a:r>
              <a:rPr lang="en-GB" sz="500" dirty="0" err="1"/>
              <a:t>User:Uberstroker</a:t>
            </a:r>
            <a:r>
              <a:rPr lang="en-GB" sz="500" dirty="0"/>
              <a:t> (@</a:t>
            </a:r>
            <a:r>
              <a:rPr lang="en-GB" sz="500" dirty="0" err="1"/>
              <a:t>wikicommons</a:t>
            </a:r>
            <a:r>
              <a:rPr lang="en-GB" sz="500" dirty="0"/>
              <a:t>) - granted under creative commons licence</a:t>
            </a:r>
          </a:p>
        </p:txBody>
      </p:sp>
      <p:pic>
        <p:nvPicPr>
          <p:cNvPr id="2050" name="Picture 2" descr="https://upload.wikimedia.org/wikipedia/commons/8/87/Atlantikwall.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9538" y="1391250"/>
            <a:ext cx="3578811" cy="470157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053644" y="4227709"/>
            <a:ext cx="3140848" cy="1049106"/>
          </a:xfrm>
          <a:prstGeom prst="rect">
            <a:avLst/>
          </a:prstGeom>
          <a:noFill/>
          <a:ln w="25400">
            <a:solidFill>
              <a:srgbClr val="FF0000"/>
            </a:solidFill>
          </a:ln>
        </p:spPr>
        <p:txBody>
          <a:bodyPr wrap="square" lIns="108000" tIns="108000" rIns="108000" bIns="108000" rtlCol="0">
            <a:spAutoFit/>
          </a:bodyPr>
          <a:lstStyle/>
          <a:p>
            <a:pPr algn="ctr"/>
            <a:r>
              <a:rPr lang="en-GB" dirty="0"/>
              <a:t>Note: Britain occupied the Faroe Islands and Iceland during the war.</a:t>
            </a:r>
          </a:p>
        </p:txBody>
      </p:sp>
    </p:spTree>
    <p:extLst>
      <p:ext uri="{BB962C8B-B14F-4D97-AF65-F5344CB8AC3E}">
        <p14:creationId xmlns:p14="http://schemas.microsoft.com/office/powerpoint/2010/main" val="32251031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55650" y="765175"/>
            <a:ext cx="7632700" cy="523220"/>
          </a:xfrm>
          <a:prstGeom prst="rect">
            <a:avLst/>
          </a:prstGeom>
          <a:noFill/>
        </p:spPr>
        <p:txBody>
          <a:bodyPr wrap="square" rtlCol="0">
            <a:spAutoFit/>
          </a:bodyPr>
          <a:lstStyle/>
          <a:p>
            <a:pPr algn="ctr"/>
            <a:r>
              <a:rPr lang="en-GB" sz="2800" b="1" dirty="0"/>
              <a:t>Operation Overlord</a:t>
            </a:r>
          </a:p>
        </p:txBody>
      </p:sp>
      <p:sp>
        <p:nvSpPr>
          <p:cNvPr id="10" name="TextBox 9"/>
          <p:cNvSpPr txBox="1"/>
          <p:nvPr/>
        </p:nvSpPr>
        <p:spPr>
          <a:xfrm>
            <a:off x="755650" y="1391250"/>
            <a:ext cx="7632698" cy="923330"/>
          </a:xfrm>
          <a:prstGeom prst="rect">
            <a:avLst/>
          </a:prstGeom>
          <a:noFill/>
        </p:spPr>
        <p:txBody>
          <a:bodyPr wrap="square" rtlCol="0">
            <a:spAutoFit/>
          </a:bodyPr>
          <a:lstStyle/>
          <a:p>
            <a:pPr algn="ctr"/>
            <a:r>
              <a:rPr lang="en-GB" dirty="0"/>
              <a:t>From early on in the war, it was clear that in order to secure Allied success, the liberation of north-west Europe from German control was vital. The Allies made plans to try and drive the Germans out of France.</a:t>
            </a:r>
          </a:p>
        </p:txBody>
      </p:sp>
      <p:sp>
        <p:nvSpPr>
          <p:cNvPr id="6" name="TextBox 5"/>
          <p:cNvSpPr txBox="1"/>
          <p:nvPr/>
        </p:nvSpPr>
        <p:spPr>
          <a:xfrm>
            <a:off x="755650" y="2505670"/>
            <a:ext cx="2752863" cy="2157102"/>
          </a:xfrm>
          <a:prstGeom prst="rect">
            <a:avLst/>
          </a:prstGeom>
          <a:noFill/>
          <a:ln w="25400">
            <a:solidFill>
              <a:srgbClr val="FF0000"/>
            </a:solidFill>
          </a:ln>
        </p:spPr>
        <p:txBody>
          <a:bodyPr wrap="square" lIns="108000" tIns="108000" rIns="108000" bIns="108000" rtlCol="0">
            <a:spAutoFit/>
          </a:bodyPr>
          <a:lstStyle/>
          <a:p>
            <a:pPr algn="ctr"/>
            <a:r>
              <a:rPr lang="en-GB" dirty="0"/>
              <a:t>They planned Operation Overlord - a huge military assault which would combine naval, land and airborne attacks on the Germans in France. </a:t>
            </a:r>
          </a:p>
        </p:txBody>
      </p:sp>
      <p:pic>
        <p:nvPicPr>
          <p:cNvPr id="4098" name="Picture 2" descr="File:Meeting of the Supreme Command, Allied Expeditionary Force, London, 1 February 1944 TR16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41216" y="2505669"/>
            <a:ext cx="4647132" cy="35871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0722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076628" y="3529413"/>
            <a:ext cx="6311722" cy="1910287"/>
            <a:chOff x="2076628" y="3529413"/>
            <a:chExt cx="6311722" cy="1910287"/>
          </a:xfrm>
        </p:grpSpPr>
        <p:sp>
          <p:nvSpPr>
            <p:cNvPr id="5" name="Rectangle 4"/>
            <p:cNvSpPr/>
            <p:nvPr/>
          </p:nvSpPr>
          <p:spPr>
            <a:xfrm>
              <a:off x="2076628" y="3529413"/>
              <a:ext cx="6311722" cy="178820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3503774" y="3685374"/>
              <a:ext cx="4221624" cy="1754326"/>
            </a:xfrm>
            <a:prstGeom prst="rect">
              <a:avLst/>
            </a:prstGeom>
            <a:noFill/>
          </p:spPr>
          <p:txBody>
            <a:bodyPr wrap="square" rtlCol="0">
              <a:spAutoFit/>
            </a:bodyPr>
            <a:lstStyle/>
            <a:p>
              <a:r>
                <a:rPr lang="en-GB" dirty="0"/>
                <a:t>And what a plan!</a:t>
              </a:r>
              <a:br>
                <a:rPr lang="en-GB" dirty="0"/>
              </a:br>
              <a:r>
                <a:rPr lang="en-GB" dirty="0"/>
                <a:t>“This vast operation is undoubtedly the most complicated and difficult that has ever occurred.”</a:t>
              </a:r>
            </a:p>
            <a:p>
              <a:r>
                <a:rPr lang="en-GB" dirty="0"/>
                <a:t> </a:t>
              </a:r>
            </a:p>
            <a:p>
              <a:pPr algn="r"/>
              <a:r>
                <a:rPr lang="en-GB" b="1" dirty="0"/>
                <a:t>- Winston Churchill</a:t>
              </a:r>
            </a:p>
          </p:txBody>
        </p:sp>
      </p:grpSp>
      <p:sp>
        <p:nvSpPr>
          <p:cNvPr id="8" name="TextBox 7"/>
          <p:cNvSpPr txBox="1"/>
          <p:nvPr/>
        </p:nvSpPr>
        <p:spPr>
          <a:xfrm>
            <a:off x="755650" y="765175"/>
            <a:ext cx="7632700" cy="523220"/>
          </a:xfrm>
          <a:prstGeom prst="rect">
            <a:avLst/>
          </a:prstGeom>
          <a:noFill/>
        </p:spPr>
        <p:txBody>
          <a:bodyPr wrap="square" rtlCol="0">
            <a:spAutoFit/>
          </a:bodyPr>
          <a:lstStyle/>
          <a:p>
            <a:pPr algn="ctr"/>
            <a:r>
              <a:rPr lang="en-GB" sz="2800" b="1" dirty="0"/>
              <a:t>Operation Overlord</a:t>
            </a:r>
          </a:p>
        </p:txBody>
      </p:sp>
      <p:sp>
        <p:nvSpPr>
          <p:cNvPr id="10" name="TextBox 9"/>
          <p:cNvSpPr txBox="1"/>
          <p:nvPr/>
        </p:nvSpPr>
        <p:spPr>
          <a:xfrm>
            <a:off x="755650" y="1391250"/>
            <a:ext cx="7632698" cy="1200329"/>
          </a:xfrm>
          <a:prstGeom prst="rect">
            <a:avLst/>
          </a:prstGeom>
          <a:noFill/>
        </p:spPr>
        <p:txBody>
          <a:bodyPr wrap="square" rtlCol="0">
            <a:spAutoFit/>
          </a:bodyPr>
          <a:lstStyle/>
          <a:p>
            <a:pPr algn="ctr"/>
            <a:r>
              <a:rPr lang="en-GB" dirty="0"/>
              <a:t>Every detail of the operation was so intricately planned that it took over two years to put the plan into action. Operation Overlord was the biggest military operation the world had ever seen and was a collaborative effort between more than 12 countries.</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21194"/>
          <a:stretch/>
        </p:blipFill>
        <p:spPr>
          <a:xfrm>
            <a:off x="444684" y="2924690"/>
            <a:ext cx="3432660" cy="3484659"/>
          </a:xfrm>
          <a:prstGeom prst="roundRect">
            <a:avLst>
              <a:gd name="adj" fmla="val 4613"/>
            </a:avLst>
          </a:prstGeom>
        </p:spPr>
      </p:pic>
    </p:spTree>
    <p:extLst>
      <p:ext uri="{BB962C8B-B14F-4D97-AF65-F5344CB8AC3E}">
        <p14:creationId xmlns:p14="http://schemas.microsoft.com/office/powerpoint/2010/main" val="1338071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657600" y="2555193"/>
            <a:ext cx="4730750" cy="3537632"/>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755650" y="765175"/>
            <a:ext cx="7632700" cy="523220"/>
          </a:xfrm>
          <a:prstGeom prst="rect">
            <a:avLst/>
          </a:prstGeom>
          <a:noFill/>
        </p:spPr>
        <p:txBody>
          <a:bodyPr wrap="square" rtlCol="0">
            <a:spAutoFit/>
          </a:bodyPr>
          <a:lstStyle/>
          <a:p>
            <a:pPr algn="ctr"/>
            <a:r>
              <a:rPr lang="en-GB" sz="2800" b="1" dirty="0"/>
              <a:t>Operation Neptune</a:t>
            </a:r>
          </a:p>
        </p:txBody>
      </p:sp>
      <p:sp>
        <p:nvSpPr>
          <p:cNvPr id="10" name="TextBox 9"/>
          <p:cNvSpPr txBox="1"/>
          <p:nvPr/>
        </p:nvSpPr>
        <p:spPr>
          <a:xfrm>
            <a:off x="755650" y="1391250"/>
            <a:ext cx="7632698" cy="923330"/>
          </a:xfrm>
          <a:prstGeom prst="rect">
            <a:avLst/>
          </a:prstGeom>
          <a:noFill/>
        </p:spPr>
        <p:txBody>
          <a:bodyPr wrap="square" rtlCol="0">
            <a:spAutoFit/>
          </a:bodyPr>
          <a:lstStyle/>
          <a:p>
            <a:pPr algn="ctr"/>
            <a:r>
              <a:rPr lang="en-GB" dirty="0"/>
              <a:t>The Normandy Landings, which were code-named </a:t>
            </a:r>
            <a:r>
              <a:rPr lang="en-GB" b="1" dirty="0"/>
              <a:t>Operation Neptune</a:t>
            </a:r>
            <a:r>
              <a:rPr lang="en-GB" dirty="0"/>
              <a:t>, were the first stage of Operation Overlord. </a:t>
            </a:r>
          </a:p>
          <a:p>
            <a:pPr algn="ctr"/>
            <a:r>
              <a:rPr lang="en-GB" dirty="0"/>
              <a:t>At just after midnight on 6th June 1944, the operation began.</a:t>
            </a:r>
          </a:p>
        </p:txBody>
      </p:sp>
      <p:pic>
        <p:nvPicPr>
          <p:cNvPr id="5122" name="Picture 2" descr="File:D-day - British Forces during the Invasion of Normandy 6 June 1944 B5246.jpg"/>
          <p:cNvPicPr>
            <a:picLocks noChangeAspect="1" noChangeArrowheads="1"/>
          </p:cNvPicPr>
          <p:nvPr/>
        </p:nvPicPr>
        <p:blipFill rotWithShape="1">
          <a:blip r:embed="rId2">
            <a:extLst>
              <a:ext uri="{28A0092B-C50C-407E-A947-70E740481C1C}">
                <a14:useLocalDpi xmlns:a14="http://schemas.microsoft.com/office/drawing/2010/main" val="0"/>
              </a:ext>
            </a:extLst>
          </a:blip>
          <a:srcRect t="4751" b="9044"/>
          <a:stretch/>
        </p:blipFill>
        <p:spPr bwMode="auto">
          <a:xfrm>
            <a:off x="3657600" y="2991595"/>
            <a:ext cx="4730750" cy="310123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755650" y="2555193"/>
            <a:ext cx="2773763" cy="2308324"/>
          </a:xfrm>
          <a:prstGeom prst="rect">
            <a:avLst/>
          </a:prstGeom>
          <a:noFill/>
        </p:spPr>
        <p:txBody>
          <a:bodyPr wrap="square" rtlCol="0">
            <a:spAutoFit/>
          </a:bodyPr>
          <a:lstStyle/>
          <a:p>
            <a:pPr algn="ctr"/>
            <a:r>
              <a:rPr lang="en-GB" dirty="0"/>
              <a:t>Five key beaches were targeted. Securing control of these areas would give the Allies the best possible chance of fully penetrating into France and completing their ultimate objective.</a:t>
            </a:r>
          </a:p>
        </p:txBody>
      </p:sp>
      <p:sp>
        <p:nvSpPr>
          <p:cNvPr id="11" name="TextBox 10"/>
          <p:cNvSpPr txBox="1"/>
          <p:nvPr/>
        </p:nvSpPr>
        <p:spPr>
          <a:xfrm>
            <a:off x="3889261" y="2588728"/>
            <a:ext cx="4192364" cy="369332"/>
          </a:xfrm>
          <a:prstGeom prst="rect">
            <a:avLst/>
          </a:prstGeom>
          <a:noFill/>
        </p:spPr>
        <p:txBody>
          <a:bodyPr wrap="square" rtlCol="0">
            <a:spAutoFit/>
          </a:bodyPr>
          <a:lstStyle/>
          <a:p>
            <a:pPr algn="ctr"/>
            <a:r>
              <a:rPr lang="en-GB" b="1" dirty="0"/>
              <a:t>Soldiers arriving on Sword beach</a:t>
            </a:r>
          </a:p>
        </p:txBody>
      </p:sp>
    </p:spTree>
    <p:extLst>
      <p:ext uri="{BB962C8B-B14F-4D97-AF65-F5344CB8AC3E}">
        <p14:creationId xmlns:p14="http://schemas.microsoft.com/office/powerpoint/2010/main" val="4808354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55650" y="765175"/>
            <a:ext cx="7632700" cy="523220"/>
          </a:xfrm>
          <a:prstGeom prst="rect">
            <a:avLst/>
          </a:prstGeom>
          <a:noFill/>
        </p:spPr>
        <p:txBody>
          <a:bodyPr wrap="square" rtlCol="0">
            <a:spAutoFit/>
          </a:bodyPr>
          <a:lstStyle/>
          <a:p>
            <a:pPr algn="ctr"/>
            <a:r>
              <a:rPr lang="en-GB" sz="2800" b="1" dirty="0"/>
              <a:t>The Beaches</a:t>
            </a:r>
          </a:p>
        </p:txBody>
      </p:sp>
      <p:sp>
        <p:nvSpPr>
          <p:cNvPr id="10" name="TextBox 9"/>
          <p:cNvSpPr txBox="1"/>
          <p:nvPr/>
        </p:nvSpPr>
        <p:spPr>
          <a:xfrm>
            <a:off x="755650" y="1391250"/>
            <a:ext cx="7632698" cy="646331"/>
          </a:xfrm>
          <a:prstGeom prst="rect">
            <a:avLst/>
          </a:prstGeom>
          <a:noFill/>
        </p:spPr>
        <p:txBody>
          <a:bodyPr wrap="square" rtlCol="0">
            <a:spAutoFit/>
          </a:bodyPr>
          <a:lstStyle/>
          <a:p>
            <a:pPr algn="ctr"/>
            <a:r>
              <a:rPr lang="en-GB" dirty="0"/>
              <a:t>The stretches of beach were given different code names and troops from Britain, America and Canada led the attacks.</a:t>
            </a:r>
          </a:p>
        </p:txBody>
      </p:sp>
      <p:sp>
        <p:nvSpPr>
          <p:cNvPr id="7" name="TextBox 6"/>
          <p:cNvSpPr txBox="1"/>
          <p:nvPr/>
        </p:nvSpPr>
        <p:spPr>
          <a:xfrm>
            <a:off x="755650" y="2282050"/>
            <a:ext cx="7632698" cy="2169825"/>
          </a:xfrm>
          <a:prstGeom prst="rect">
            <a:avLst/>
          </a:prstGeom>
          <a:noFill/>
        </p:spPr>
        <p:txBody>
          <a:bodyPr wrap="square" rtlCol="0">
            <a:spAutoFit/>
          </a:bodyPr>
          <a:lstStyle/>
          <a:p>
            <a:pPr algn="ctr">
              <a:lnSpc>
                <a:spcPct val="150000"/>
              </a:lnSpc>
            </a:pPr>
            <a:r>
              <a:rPr lang="en-GB" dirty="0"/>
              <a:t>Utah – attack led by American troops;</a:t>
            </a:r>
          </a:p>
          <a:p>
            <a:pPr algn="ctr">
              <a:lnSpc>
                <a:spcPct val="150000"/>
              </a:lnSpc>
            </a:pPr>
            <a:r>
              <a:rPr lang="en-GB" dirty="0"/>
              <a:t>Omaha – attack led by American troops; </a:t>
            </a:r>
          </a:p>
          <a:p>
            <a:pPr algn="ctr">
              <a:lnSpc>
                <a:spcPct val="150000"/>
              </a:lnSpc>
            </a:pPr>
            <a:r>
              <a:rPr lang="en-GB" dirty="0"/>
              <a:t>Gold – attack led by British troops;</a:t>
            </a:r>
          </a:p>
          <a:p>
            <a:pPr algn="ctr">
              <a:lnSpc>
                <a:spcPct val="150000"/>
              </a:lnSpc>
            </a:pPr>
            <a:r>
              <a:rPr lang="en-GB" dirty="0"/>
              <a:t>Juno – attack led by Canadian troops;</a:t>
            </a:r>
          </a:p>
          <a:p>
            <a:pPr algn="ctr">
              <a:lnSpc>
                <a:spcPct val="150000"/>
              </a:lnSpc>
            </a:pPr>
            <a:r>
              <a:rPr lang="en-GB" dirty="0"/>
              <a:t>Sword – attack led by British troops.</a:t>
            </a:r>
          </a:p>
        </p:txBody>
      </p:sp>
    </p:spTree>
    <p:extLst>
      <p:ext uri="{BB962C8B-B14F-4D97-AF65-F5344CB8AC3E}">
        <p14:creationId xmlns:p14="http://schemas.microsoft.com/office/powerpoint/2010/main" val="1448644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fade">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fade">
                                      <p:cBhvr>
                                        <p:cTn id="27"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55650" y="765175"/>
            <a:ext cx="7632700" cy="523220"/>
          </a:xfrm>
          <a:prstGeom prst="rect">
            <a:avLst/>
          </a:prstGeom>
          <a:noFill/>
        </p:spPr>
        <p:txBody>
          <a:bodyPr wrap="square" rtlCol="0">
            <a:spAutoFit/>
          </a:bodyPr>
          <a:lstStyle/>
          <a:p>
            <a:pPr algn="ctr"/>
            <a:r>
              <a:rPr lang="en-GB" sz="2800" b="1" dirty="0"/>
              <a:t>Executing the Plan</a:t>
            </a:r>
          </a:p>
        </p:txBody>
      </p:sp>
      <p:sp>
        <p:nvSpPr>
          <p:cNvPr id="10" name="TextBox 9"/>
          <p:cNvSpPr txBox="1"/>
          <p:nvPr/>
        </p:nvSpPr>
        <p:spPr>
          <a:xfrm>
            <a:off x="755650" y="1391250"/>
            <a:ext cx="5535828" cy="1049106"/>
          </a:xfrm>
          <a:prstGeom prst="rect">
            <a:avLst/>
          </a:prstGeom>
          <a:solidFill>
            <a:schemeClr val="accent3">
              <a:lumMod val="40000"/>
              <a:lumOff val="60000"/>
            </a:schemeClr>
          </a:solidFill>
        </p:spPr>
        <p:txBody>
          <a:bodyPr wrap="square" lIns="108000" tIns="108000" rIns="108000" bIns="108000" rtlCol="0">
            <a:spAutoFit/>
          </a:bodyPr>
          <a:lstStyle/>
          <a:p>
            <a:r>
              <a:rPr lang="en-GB" dirty="0"/>
              <a:t>Just after midnight on 6th June, Allied paratroopers are dropped behind enemy lines to undermine German defences.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58848" y="1103972"/>
            <a:ext cx="1754276" cy="4988853"/>
          </a:xfrm>
          <a:prstGeom prst="rect">
            <a:avLst/>
          </a:prstGeom>
        </p:spPr>
      </p:pic>
      <p:sp>
        <p:nvSpPr>
          <p:cNvPr id="5" name="TextBox 4"/>
          <p:cNvSpPr txBox="1"/>
          <p:nvPr/>
        </p:nvSpPr>
        <p:spPr>
          <a:xfrm>
            <a:off x="755650" y="2666779"/>
            <a:ext cx="5535828" cy="1049106"/>
          </a:xfrm>
          <a:prstGeom prst="rect">
            <a:avLst/>
          </a:prstGeom>
          <a:solidFill>
            <a:schemeClr val="accent3">
              <a:lumMod val="40000"/>
              <a:lumOff val="60000"/>
            </a:schemeClr>
          </a:solidFill>
        </p:spPr>
        <p:txBody>
          <a:bodyPr wrap="square" lIns="108000" tIns="108000" rIns="108000" bIns="108000" rtlCol="0">
            <a:spAutoFit/>
          </a:bodyPr>
          <a:lstStyle/>
          <a:p>
            <a:r>
              <a:rPr lang="en-GB" dirty="0"/>
              <a:t>From 6:30am, Allied troops land on the beaches. The shallow waters allow them to wade ashore quietly and take the enemy by surprise. </a:t>
            </a:r>
          </a:p>
        </p:txBody>
      </p:sp>
      <p:sp>
        <p:nvSpPr>
          <p:cNvPr id="7" name="TextBox 6"/>
          <p:cNvSpPr txBox="1"/>
          <p:nvPr/>
        </p:nvSpPr>
        <p:spPr>
          <a:xfrm>
            <a:off x="755650" y="3942308"/>
            <a:ext cx="5535828" cy="772107"/>
          </a:xfrm>
          <a:prstGeom prst="rect">
            <a:avLst/>
          </a:prstGeom>
          <a:solidFill>
            <a:schemeClr val="accent3">
              <a:lumMod val="40000"/>
              <a:lumOff val="60000"/>
            </a:schemeClr>
          </a:solidFill>
        </p:spPr>
        <p:txBody>
          <a:bodyPr wrap="square" lIns="108000" tIns="108000" rIns="108000" bIns="108000" rtlCol="0">
            <a:spAutoFit/>
          </a:bodyPr>
          <a:lstStyle/>
          <a:p>
            <a:r>
              <a:rPr lang="en-GB" dirty="0"/>
              <a:t>Throughout the day, Allied air forces overpower the German Luftwaffe and gain control of the airspace. </a:t>
            </a:r>
          </a:p>
        </p:txBody>
      </p:sp>
      <p:sp>
        <p:nvSpPr>
          <p:cNvPr id="9" name="TextBox 8"/>
          <p:cNvSpPr txBox="1"/>
          <p:nvPr/>
        </p:nvSpPr>
        <p:spPr>
          <a:xfrm>
            <a:off x="755650" y="4940837"/>
            <a:ext cx="5535828" cy="772107"/>
          </a:xfrm>
          <a:prstGeom prst="rect">
            <a:avLst/>
          </a:prstGeom>
          <a:solidFill>
            <a:schemeClr val="accent3">
              <a:lumMod val="40000"/>
              <a:lumOff val="60000"/>
            </a:schemeClr>
          </a:solidFill>
        </p:spPr>
        <p:txBody>
          <a:bodyPr wrap="square" lIns="108000" tIns="108000" rIns="108000" bIns="108000" rtlCol="0">
            <a:spAutoFit/>
          </a:bodyPr>
          <a:lstStyle/>
          <a:p>
            <a:r>
              <a:rPr lang="en-GB" dirty="0"/>
              <a:t>Allied warships also fire bombs to weaken the German defences along the Atlantic Wall.</a:t>
            </a:r>
          </a:p>
        </p:txBody>
      </p:sp>
    </p:spTree>
    <p:extLst>
      <p:ext uri="{BB962C8B-B14F-4D97-AF65-F5344CB8AC3E}">
        <p14:creationId xmlns:p14="http://schemas.microsoft.com/office/powerpoint/2010/main" val="2280713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5" grpId="0" animBg="1"/>
      <p:bldP spid="7"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55650" y="765175"/>
            <a:ext cx="7632700" cy="523220"/>
          </a:xfrm>
          <a:prstGeom prst="rect">
            <a:avLst/>
          </a:prstGeom>
          <a:noFill/>
        </p:spPr>
        <p:txBody>
          <a:bodyPr wrap="square" rtlCol="0">
            <a:spAutoFit/>
          </a:bodyPr>
          <a:lstStyle/>
          <a:p>
            <a:pPr algn="ctr"/>
            <a:r>
              <a:rPr lang="en-GB" sz="2800" b="1" dirty="0"/>
              <a:t>Securing a Foothold</a:t>
            </a:r>
          </a:p>
        </p:txBody>
      </p:sp>
      <p:sp>
        <p:nvSpPr>
          <p:cNvPr id="10" name="TextBox 9"/>
          <p:cNvSpPr txBox="1"/>
          <p:nvPr/>
        </p:nvSpPr>
        <p:spPr>
          <a:xfrm>
            <a:off x="755650" y="1288395"/>
            <a:ext cx="7632700" cy="1049106"/>
          </a:xfrm>
          <a:prstGeom prst="rect">
            <a:avLst/>
          </a:prstGeom>
          <a:noFill/>
        </p:spPr>
        <p:txBody>
          <a:bodyPr wrap="square" lIns="108000" tIns="108000" rIns="108000" bIns="108000" rtlCol="0">
            <a:spAutoFit/>
          </a:bodyPr>
          <a:lstStyle/>
          <a:p>
            <a:r>
              <a:rPr lang="en-GB" dirty="0"/>
              <a:t>The Allies suffered heavy casualties during the Normandy Landings and did not manage to completely liberate all the beaches or complete all their objectives on the first day. </a:t>
            </a:r>
          </a:p>
        </p:txBody>
      </p:sp>
      <p:pic>
        <p:nvPicPr>
          <p:cNvPr id="1026" name="Picture 2" descr="File:Infantry waiting to move off 'Queen White' Beac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5280" y="2463114"/>
            <a:ext cx="4773069" cy="362971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755650" y="2398429"/>
            <a:ext cx="2613626" cy="2711100"/>
          </a:xfrm>
          <a:prstGeom prst="rect">
            <a:avLst/>
          </a:prstGeom>
          <a:noFill/>
        </p:spPr>
        <p:txBody>
          <a:bodyPr wrap="square" lIns="108000" tIns="108000" rIns="108000" bIns="108000" rtlCol="0">
            <a:spAutoFit/>
          </a:bodyPr>
          <a:lstStyle/>
          <a:p>
            <a:r>
              <a:rPr lang="en-GB" dirty="0"/>
              <a:t>However, they did manage to secure a foothold which allowed them to continue the operation. The Allies would eventually succeed in liberating France from </a:t>
            </a:r>
          </a:p>
          <a:p>
            <a:r>
              <a:rPr lang="en-GB" dirty="0"/>
              <a:t>Nazi control.</a:t>
            </a:r>
          </a:p>
        </p:txBody>
      </p:sp>
    </p:spTree>
    <p:extLst>
      <p:ext uri="{BB962C8B-B14F-4D97-AF65-F5344CB8AC3E}">
        <p14:creationId xmlns:p14="http://schemas.microsoft.com/office/powerpoint/2010/main" val="41533779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55650" y="765175"/>
            <a:ext cx="7632700" cy="523220"/>
          </a:xfrm>
          <a:prstGeom prst="rect">
            <a:avLst/>
          </a:prstGeom>
          <a:noFill/>
        </p:spPr>
        <p:txBody>
          <a:bodyPr wrap="square" rtlCol="0">
            <a:spAutoFit/>
          </a:bodyPr>
          <a:lstStyle/>
          <a:p>
            <a:pPr algn="ctr"/>
            <a:r>
              <a:rPr lang="en-GB" sz="2800" b="1" dirty="0"/>
              <a:t>Completing the Mission</a:t>
            </a:r>
          </a:p>
        </p:txBody>
      </p:sp>
      <p:sp>
        <p:nvSpPr>
          <p:cNvPr id="10" name="TextBox 9"/>
          <p:cNvSpPr txBox="1"/>
          <p:nvPr/>
        </p:nvSpPr>
        <p:spPr>
          <a:xfrm>
            <a:off x="755650" y="1288395"/>
            <a:ext cx="7632700" cy="772107"/>
          </a:xfrm>
          <a:prstGeom prst="rect">
            <a:avLst/>
          </a:prstGeom>
          <a:noFill/>
        </p:spPr>
        <p:txBody>
          <a:bodyPr wrap="square" lIns="108000" tIns="108000" rIns="108000" bIns="108000" rtlCol="0">
            <a:spAutoFit/>
          </a:bodyPr>
          <a:lstStyle/>
          <a:p>
            <a:r>
              <a:rPr lang="en-GB" dirty="0"/>
              <a:t>Operation Overlord completed its mission fully on 30th August 1944, when the last of the Germans retreated from France.</a:t>
            </a:r>
          </a:p>
        </p:txBody>
      </p:sp>
      <p:pic>
        <p:nvPicPr>
          <p:cNvPr id="2050" name="Picture 2" descr="https://upload.wikimedia.org/wikipedia/commons/b/ba/The_Allied_Campaign_in_North-west_Europe%2C_6_June_1944_-_7_May_1945_B679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0973" y="2145307"/>
            <a:ext cx="5237377" cy="328412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755650" y="2060502"/>
            <a:ext cx="2290634" cy="2988098"/>
          </a:xfrm>
          <a:prstGeom prst="rect">
            <a:avLst/>
          </a:prstGeom>
          <a:noFill/>
        </p:spPr>
        <p:txBody>
          <a:bodyPr wrap="square" lIns="108000" tIns="108000" rIns="108000" bIns="108000" rtlCol="0">
            <a:spAutoFit/>
          </a:bodyPr>
          <a:lstStyle/>
          <a:p>
            <a:r>
              <a:rPr lang="en-GB" dirty="0"/>
              <a:t>The Normandy Landings were a major turning point in the war; there would be further battles still to fight. However, D-Day clearly marked </a:t>
            </a:r>
          </a:p>
          <a:p>
            <a:r>
              <a:rPr lang="en-GB" dirty="0"/>
              <a:t>out the beginning of the end of the war. </a:t>
            </a:r>
          </a:p>
        </p:txBody>
      </p:sp>
      <p:sp>
        <p:nvSpPr>
          <p:cNvPr id="9" name="TextBox 8"/>
          <p:cNvSpPr txBox="1"/>
          <p:nvPr/>
        </p:nvSpPr>
        <p:spPr>
          <a:xfrm>
            <a:off x="3150973" y="5514233"/>
            <a:ext cx="5237377" cy="495108"/>
          </a:xfrm>
          <a:prstGeom prst="rect">
            <a:avLst/>
          </a:prstGeom>
          <a:noFill/>
        </p:spPr>
        <p:txBody>
          <a:bodyPr wrap="square" lIns="108000" tIns="108000" rIns="108000" bIns="108000" rtlCol="0">
            <a:spAutoFit/>
          </a:bodyPr>
          <a:lstStyle/>
          <a:p>
            <a:pPr algn="ctr"/>
            <a:r>
              <a:rPr lang="en-GB" b="1" dirty="0"/>
              <a:t>A British soldier helps a French civilian in Caen</a:t>
            </a:r>
          </a:p>
        </p:txBody>
      </p:sp>
    </p:spTree>
    <p:extLst>
      <p:ext uri="{BB962C8B-B14F-4D97-AF65-F5344CB8AC3E}">
        <p14:creationId xmlns:p14="http://schemas.microsoft.com/office/powerpoint/2010/main" val="35351920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1458</TotalTime>
  <Words>658</Words>
  <Application>Microsoft Office PowerPoint</Application>
  <PresentationFormat>On-screen Show (4:3)</PresentationFormat>
  <Paragraphs>46</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Twinkl</vt:lpstr>
      <vt:lpstr>Sassoon Infant Rg</vt:lpstr>
      <vt:lpstr>Arial</vt:lpstr>
      <vt:lpstr>Calibri</vt:lpstr>
      <vt:lpstr>Twinkl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Amanda Stephens</cp:lastModifiedBy>
  <cp:revision>165</cp:revision>
  <dcterms:created xsi:type="dcterms:W3CDTF">2014-10-01T16:09:27Z</dcterms:created>
  <dcterms:modified xsi:type="dcterms:W3CDTF">2021-01-17T18:41:25Z</dcterms:modified>
</cp:coreProperties>
</file>