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8"/>
  </p:handoutMasterIdLst>
  <p:sldIdLst>
    <p:sldId id="286" r:id="rId2"/>
    <p:sldId id="269" r:id="rId3"/>
    <p:sldId id="268" r:id="rId4"/>
    <p:sldId id="271" r:id="rId5"/>
    <p:sldId id="270" r:id="rId6"/>
    <p:sldId id="272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</p:sldIdLst>
  <p:sldSz cx="9144000" cy="6858000" type="screen4x3"/>
  <p:notesSz cx="6858000" cy="9144000"/>
  <p:embeddedFontLst>
    <p:embeddedFont>
      <p:font typeface="Tuffy" panose="020B0603060100000000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  <p:embeddedFont>
      <p:font typeface="Twinkl SemiBold" charset="0"/>
      <p:bold r:id="rId29"/>
    </p:embeddedFont>
    <p:embeddedFont>
      <p:font typeface="Sassoon Infant Rg" panose="02000503030000020003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838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C756"/>
    <a:srgbClr val="FEEC80"/>
    <a:srgbClr val="3399FF"/>
    <a:srgbClr val="7CCCBF"/>
    <a:srgbClr val="AED479"/>
    <a:srgbClr val="C4DCDE"/>
    <a:srgbClr val="DDEBEC"/>
    <a:srgbClr val="B9CD5A"/>
    <a:srgbClr val="D6F3EF"/>
    <a:srgbClr val="A21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83"/>
        <p:guide pos="2880"/>
        <p:guide pos="317"/>
        <p:guide orient="horz" pos="3997"/>
        <p:guide pos="5465"/>
        <p:guide orient="horz" pos="3838"/>
        <p:guide pos="476"/>
        <p:guide orient="horz" pos="459"/>
        <p:guide pos="530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7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5.png"/><Relationship Id="rId5" Type="http://schemas.microsoft.com/office/2007/relationships/media" Target="../media/media3.wav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microsoft.com/office/2007/relationships/media" Target="../media/media11.wav"/><Relationship Id="rId18" Type="http://schemas.openxmlformats.org/officeDocument/2006/relationships/audio" Target="../media/media13.wav"/><Relationship Id="rId26" Type="http://schemas.openxmlformats.org/officeDocument/2006/relationships/image" Target="../media/image14.png"/><Relationship Id="rId3" Type="http://schemas.microsoft.com/office/2007/relationships/media" Target="../media/media6.wav"/><Relationship Id="rId21" Type="http://schemas.microsoft.com/office/2007/relationships/media" Target="../media/media15.wav"/><Relationship Id="rId7" Type="http://schemas.microsoft.com/office/2007/relationships/media" Target="../media/media8.wav"/><Relationship Id="rId12" Type="http://schemas.openxmlformats.org/officeDocument/2006/relationships/audio" Target="../media/media10.wav"/><Relationship Id="rId17" Type="http://schemas.microsoft.com/office/2007/relationships/media" Target="../media/media13.wav"/><Relationship Id="rId25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6" Type="http://schemas.openxmlformats.org/officeDocument/2006/relationships/audio" Target="../media/media12.wav"/><Relationship Id="rId20" Type="http://schemas.openxmlformats.org/officeDocument/2006/relationships/audio" Target="../media/media14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microsoft.com/office/2007/relationships/media" Target="../media/media10.wav"/><Relationship Id="rId24" Type="http://schemas.openxmlformats.org/officeDocument/2006/relationships/audio" Target="../media/media16.wav"/><Relationship Id="rId5" Type="http://schemas.microsoft.com/office/2007/relationships/media" Target="../media/media7.wav"/><Relationship Id="rId15" Type="http://schemas.microsoft.com/office/2007/relationships/media" Target="../media/media12.wav"/><Relationship Id="rId23" Type="http://schemas.microsoft.com/office/2007/relationships/media" Target="../media/media16.wav"/><Relationship Id="rId28" Type="http://schemas.openxmlformats.org/officeDocument/2006/relationships/image" Target="../media/image9.png"/><Relationship Id="rId10" Type="http://schemas.openxmlformats.org/officeDocument/2006/relationships/audio" Target="../media/media9.wav"/><Relationship Id="rId19" Type="http://schemas.microsoft.com/office/2007/relationships/media" Target="../media/media14.wav"/><Relationship Id="rId4" Type="http://schemas.openxmlformats.org/officeDocument/2006/relationships/audio" Target="../media/media6.wav"/><Relationship Id="rId9" Type="http://schemas.microsoft.com/office/2007/relationships/media" Target="../media/media9.wav"/><Relationship Id="rId14" Type="http://schemas.openxmlformats.org/officeDocument/2006/relationships/audio" Target="../media/media11.wav"/><Relationship Id="rId22" Type="http://schemas.openxmlformats.org/officeDocument/2006/relationships/audio" Target="../media/media15.wav"/><Relationship Id="rId27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0.wav"/><Relationship Id="rId13" Type="http://schemas.openxmlformats.org/officeDocument/2006/relationships/image" Target="../media/image9.png"/><Relationship Id="rId3" Type="http://schemas.microsoft.com/office/2007/relationships/media" Target="../media/media18.wav"/><Relationship Id="rId7" Type="http://schemas.microsoft.com/office/2007/relationships/media" Target="../media/media20.wav"/><Relationship Id="rId12" Type="http://schemas.openxmlformats.org/officeDocument/2006/relationships/image" Target="../media/image8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19.wav"/><Relationship Id="rId11" Type="http://schemas.openxmlformats.org/officeDocument/2006/relationships/image" Target="../media/image14.png"/><Relationship Id="rId5" Type="http://schemas.microsoft.com/office/2007/relationships/media" Target="../media/media19.wav"/><Relationship Id="rId10" Type="http://schemas.openxmlformats.org/officeDocument/2006/relationships/image" Target="../media/image12.jpeg"/><Relationship Id="rId4" Type="http://schemas.openxmlformats.org/officeDocument/2006/relationships/audio" Target="../media/media18.wav"/><Relationship Id="rId9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13" Type="http://schemas.openxmlformats.org/officeDocument/2006/relationships/image" Target="../media/image9.png"/><Relationship Id="rId3" Type="http://schemas.microsoft.com/office/2007/relationships/media" Target="../media/media22.wav"/><Relationship Id="rId7" Type="http://schemas.microsoft.com/office/2007/relationships/media" Target="../media/media24.wav"/><Relationship Id="rId12" Type="http://schemas.openxmlformats.org/officeDocument/2006/relationships/image" Target="../media/image8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23.wav"/><Relationship Id="rId11" Type="http://schemas.openxmlformats.org/officeDocument/2006/relationships/image" Target="../media/image14.png"/><Relationship Id="rId5" Type="http://schemas.microsoft.com/office/2007/relationships/media" Target="../media/media23.wav"/><Relationship Id="rId10" Type="http://schemas.openxmlformats.org/officeDocument/2006/relationships/image" Target="../media/image10.jpe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8.wav"/><Relationship Id="rId13" Type="http://schemas.openxmlformats.org/officeDocument/2006/relationships/image" Target="../media/image9.png"/><Relationship Id="rId3" Type="http://schemas.microsoft.com/office/2007/relationships/media" Target="../media/media26.wav"/><Relationship Id="rId7" Type="http://schemas.microsoft.com/office/2007/relationships/media" Target="../media/media28.wav"/><Relationship Id="rId12" Type="http://schemas.openxmlformats.org/officeDocument/2006/relationships/image" Target="../media/image8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audio" Target="../media/media27.wav"/><Relationship Id="rId11" Type="http://schemas.openxmlformats.org/officeDocument/2006/relationships/image" Target="../media/image14.png"/><Relationship Id="rId5" Type="http://schemas.microsoft.com/office/2007/relationships/media" Target="../media/media27.wav"/><Relationship Id="rId10" Type="http://schemas.openxmlformats.org/officeDocument/2006/relationships/image" Target="../media/image13.jpeg"/><Relationship Id="rId4" Type="http://schemas.openxmlformats.org/officeDocument/2006/relationships/audio" Target="../media/media26.wav"/><Relationship Id="rId9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32.wav"/><Relationship Id="rId13" Type="http://schemas.openxmlformats.org/officeDocument/2006/relationships/image" Target="../media/image9.png"/><Relationship Id="rId3" Type="http://schemas.microsoft.com/office/2007/relationships/media" Target="../media/media30.wav"/><Relationship Id="rId7" Type="http://schemas.microsoft.com/office/2007/relationships/media" Target="../media/media32.wav"/><Relationship Id="rId12" Type="http://schemas.openxmlformats.org/officeDocument/2006/relationships/image" Target="../media/image8.png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6" Type="http://schemas.openxmlformats.org/officeDocument/2006/relationships/audio" Target="../media/media31.wav"/><Relationship Id="rId11" Type="http://schemas.openxmlformats.org/officeDocument/2006/relationships/image" Target="../media/image14.png"/><Relationship Id="rId5" Type="http://schemas.microsoft.com/office/2007/relationships/media" Target="../media/media31.wav"/><Relationship Id="rId10" Type="http://schemas.openxmlformats.org/officeDocument/2006/relationships/image" Target="../media/image11.jpeg"/><Relationship Id="rId4" Type="http://schemas.openxmlformats.org/officeDocument/2006/relationships/audio" Target="../media/media30.wav"/><Relationship Id="rId9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33.mp3"/><Relationship Id="rId1" Type="http://schemas.microsoft.com/office/2007/relationships/media" Target="../media/media33.mp3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16.jpe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6" Type="http://schemas.openxmlformats.org/officeDocument/2006/relationships/image" Target="../media/image8.png"/><Relationship Id="rId5" Type="http://schemas.openxmlformats.org/officeDocument/2006/relationships/image" Target="../media/image14.pn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34.wav"/><Relationship Id="rId1" Type="http://schemas.microsoft.com/office/2007/relationships/media" Target="../media/media34.wav"/><Relationship Id="rId6" Type="http://schemas.openxmlformats.org/officeDocument/2006/relationships/image" Target="../media/image16.jpe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1535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2175" y="2010826"/>
            <a:ext cx="1405387" cy="33135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68413" y="2010826"/>
            <a:ext cx="1455370" cy="331353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Quels sont les noms</a:t>
            </a:r>
            <a:b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des saisons ?</a:t>
            </a:r>
            <a:b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24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What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are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Names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of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?)</a:t>
            </a:r>
            <a:endParaRPr lang="en-GB" sz="32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38627" y="2010826"/>
            <a:ext cx="1455370" cy="33135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08842" y="2010826"/>
            <a:ext cx="1420086" cy="33135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92050" y="5446494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spring</a:t>
            </a:r>
          </a:p>
          <a:p>
            <a:pPr algn="ctr"/>
            <a:r>
              <a:rPr lang="en-GB" dirty="0">
                <a:latin typeface="Twinkl SemiBold" pitchFamily="2" charset="0"/>
              </a:rPr>
              <a:t>le </a:t>
            </a:r>
            <a:r>
              <a:rPr lang="en-GB" dirty="0" err="1">
                <a:latin typeface="Twinkl SemiBold" pitchFamily="2" charset="0"/>
              </a:rPr>
              <a:t>printemps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17508" y="5446494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summer</a:t>
            </a:r>
          </a:p>
          <a:p>
            <a:pPr algn="ctr"/>
            <a:r>
              <a:rPr lang="fr-FR" dirty="0">
                <a:latin typeface="Twinkl SemiBold" pitchFamily="2" charset="0"/>
              </a:rPr>
              <a:t>l'été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17574" y="5446494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autumn</a:t>
            </a:r>
          </a:p>
          <a:p>
            <a:pPr algn="ctr"/>
            <a:r>
              <a:rPr lang="fr-FR" dirty="0">
                <a:latin typeface="Twinkl SemiBold" pitchFamily="2" charset="0"/>
              </a:rPr>
              <a:t>l’automne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75441" y="5446494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winter</a:t>
            </a:r>
          </a:p>
          <a:p>
            <a:pPr algn="ctr"/>
            <a:r>
              <a:rPr lang="fr-FR" dirty="0">
                <a:latin typeface="Twinkl SemiBold" pitchFamily="2" charset="0"/>
              </a:rPr>
              <a:t>l’hiver</a:t>
            </a:r>
            <a:endParaRPr lang="en-GB" dirty="0">
              <a:latin typeface="Twinkl SemiBold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18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rintemps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8174" y="214876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l'et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9111" y="214876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l'automn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74" y="214876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l'hiver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8863" y="2148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1004690" y="724216"/>
            <a:ext cx="609600" cy="609600"/>
          </a:xfrm>
          <a:prstGeom prst="rect">
            <a:avLst/>
          </a:prstGeom>
        </p:spPr>
      </p:pic>
      <p:pic>
        <p:nvPicPr>
          <p:cNvPr id="23" name="Picture 2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1004690" y="1577578"/>
            <a:ext cx="609600" cy="609600"/>
          </a:xfrm>
          <a:prstGeom prst="rect">
            <a:avLst/>
          </a:prstGeom>
        </p:spPr>
      </p:pic>
      <p:pic>
        <p:nvPicPr>
          <p:cNvPr id="24" name="Picture 2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1004690" y="2367784"/>
            <a:ext cx="609600" cy="609600"/>
          </a:xfrm>
          <a:prstGeom prst="rect">
            <a:avLst/>
          </a:prstGeom>
        </p:spPr>
      </p:pic>
      <p:pic>
        <p:nvPicPr>
          <p:cNvPr id="25" name="Picture 2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1004690" y="31897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8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78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78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157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178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178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2157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49" y="2081354"/>
            <a:ext cx="4590215" cy="406704"/>
          </a:xfrm>
          <a:prstGeom prst="rect">
            <a:avLst/>
          </a:prstGeom>
          <a:solidFill>
            <a:srgbClr val="FEE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862619" y="3667134"/>
            <a:ext cx="1843089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862619" y="4441295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62619" y="5209035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Quels sont les noms</a:t>
            </a:r>
            <a:b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des saisons ?</a:t>
            </a:r>
            <a:r>
              <a:rPr lang="fr-FR" sz="48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48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24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What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are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Names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of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?)</a:t>
            </a:r>
            <a:endParaRPr lang="en-GB" sz="2400" dirty="0"/>
          </a:p>
        </p:txBody>
      </p:sp>
      <p:sp>
        <p:nvSpPr>
          <p:cNvPr id="2" name="Rectangle 1"/>
          <p:cNvSpPr/>
          <p:nvPr/>
        </p:nvSpPr>
        <p:spPr>
          <a:xfrm>
            <a:off x="1862619" y="2892973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003113" y="2893212"/>
            <a:ext cx="154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le </a:t>
            </a:r>
            <a:r>
              <a:rPr lang="en-GB" dirty="0" err="1">
                <a:latin typeface="Twinkl" pitchFamily="2" charset="0"/>
              </a:rPr>
              <a:t>printemps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31701" y="3668187"/>
            <a:ext cx="1285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l'été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22177" y="4450667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l’automne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17428" y="5222874"/>
            <a:ext cx="1114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l’hiver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62619" y="3678459"/>
            <a:ext cx="1843089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862619" y="3678459"/>
            <a:ext cx="1771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>
                <a:latin typeface="Twinkl" pitchFamily="2" charset="0"/>
              </a:rPr>
              <a:t>summer</a:t>
            </a:r>
            <a:r>
              <a:rPr lang="fr-FR" dirty="0">
                <a:latin typeface="Twinkl" pitchFamily="2" charset="0"/>
              </a:rPr>
              <a:t> - </a:t>
            </a:r>
            <a:r>
              <a:rPr lang="fr-FR" b="1" dirty="0">
                <a:latin typeface="Twinkl" pitchFamily="2" charset="0"/>
              </a:rPr>
              <a:t>l'été</a:t>
            </a:r>
            <a:endParaRPr lang="en-GB" b="1" dirty="0">
              <a:latin typeface="Twinkl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8243" y="2094115"/>
            <a:ext cx="3998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Can you correctly name the season?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45865" y="2081354"/>
            <a:ext cx="2913525" cy="3865550"/>
          </a:xfrm>
          <a:prstGeom prst="rect">
            <a:avLst/>
          </a:prstGeom>
        </p:spPr>
      </p:pic>
      <p:pic>
        <p:nvPicPr>
          <p:cNvPr id="19" name="l'et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0049" y="373453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64558" y="2855913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71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78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78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0428" y="2081354"/>
            <a:ext cx="2952397" cy="386803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823840" y="3667134"/>
            <a:ext cx="1843089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62619" y="5208760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Quels sont les noms</a:t>
            </a:r>
            <a:b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des saisons ?</a:t>
            </a:r>
            <a:r>
              <a:rPr lang="fr-FR" sz="48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48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24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What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are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Names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of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?)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093601" y="3685911"/>
            <a:ext cx="1285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l'été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17428" y="5222599"/>
            <a:ext cx="1114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l’hiver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62619" y="5213228"/>
            <a:ext cx="1885981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823840" y="5213228"/>
            <a:ext cx="1833567" cy="369332"/>
          </a:xfrm>
          <a:prstGeom prst="rect">
            <a:avLst/>
          </a:prstGeom>
          <a:solidFill>
            <a:srgbClr val="F0C756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err="1">
                <a:latin typeface="Twinkl" pitchFamily="2" charset="0"/>
              </a:rPr>
              <a:t>winter</a:t>
            </a:r>
            <a:r>
              <a:rPr lang="fr-FR" dirty="0">
                <a:latin typeface="Twinkl" pitchFamily="2" charset="0"/>
              </a:rPr>
              <a:t> – </a:t>
            </a:r>
            <a:r>
              <a:rPr lang="en-GB" dirty="0" err="1">
                <a:latin typeface="Twinkl SemiBold" pitchFamily="2" charset="0"/>
              </a:rPr>
              <a:t>l’hiver</a:t>
            </a:r>
            <a:endParaRPr lang="en-GB" dirty="0">
              <a:latin typeface="Twinkl SemiBold" pitchFamily="2" charset="0"/>
            </a:endParaRPr>
          </a:p>
        </p:txBody>
      </p:sp>
      <p:pic>
        <p:nvPicPr>
          <p:cNvPr id="19" name="l'hiver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4646" y="525467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755649" y="2081354"/>
            <a:ext cx="4590215" cy="406704"/>
          </a:xfrm>
          <a:prstGeom prst="rect">
            <a:avLst/>
          </a:prstGeom>
          <a:solidFill>
            <a:srgbClr val="FEE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808243" y="2094115"/>
            <a:ext cx="3998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Can you correctly name the season?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823840" y="2892973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965013" y="2893212"/>
            <a:ext cx="154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le </a:t>
            </a:r>
            <a:r>
              <a:rPr lang="en-GB" dirty="0" err="1">
                <a:latin typeface="Twinkl" pitchFamily="2" charset="0"/>
              </a:rPr>
              <a:t>printemps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823840" y="4441295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084077" y="4450667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l’automne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327150" y="28479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16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1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5928" y="2081354"/>
            <a:ext cx="2938897" cy="386555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823840" y="5215456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Quels sont les noms</a:t>
            </a:r>
            <a:b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des saisons ?</a:t>
            </a:r>
            <a:r>
              <a:rPr lang="fr-FR" sz="48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48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24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What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are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Names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of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?)</a:t>
            </a:r>
            <a:endParaRPr lang="en-GB" sz="2400" dirty="0"/>
          </a:p>
        </p:txBody>
      </p:sp>
      <p:sp>
        <p:nvSpPr>
          <p:cNvPr id="2" name="Rectangle 1"/>
          <p:cNvSpPr/>
          <p:nvPr/>
        </p:nvSpPr>
        <p:spPr>
          <a:xfrm>
            <a:off x="1823840" y="2878884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954478" y="2879123"/>
            <a:ext cx="154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le </a:t>
            </a:r>
            <a:r>
              <a:rPr lang="en-GB" dirty="0" err="1">
                <a:latin typeface="Twinkl" pitchFamily="2" charset="0"/>
              </a:rPr>
              <a:t>printemps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8792" y="5229295"/>
            <a:ext cx="1114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l’hiver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23840" y="2878884"/>
            <a:ext cx="2510508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852878" y="2876698"/>
            <a:ext cx="2364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>
                <a:latin typeface="Twinkl" pitchFamily="2" charset="0"/>
              </a:rPr>
              <a:t>spring</a:t>
            </a:r>
            <a:r>
              <a:rPr lang="fr-FR" dirty="0">
                <a:latin typeface="Twinkl" pitchFamily="2" charset="0"/>
              </a:rPr>
              <a:t> - </a:t>
            </a:r>
            <a:r>
              <a:rPr lang="en-GB" dirty="0">
                <a:latin typeface="Twinkl SemiBold" pitchFamily="2" charset="0"/>
              </a:rPr>
              <a:t>le </a:t>
            </a:r>
            <a:r>
              <a:rPr lang="en-GB" dirty="0" err="1">
                <a:latin typeface="Twinkl SemiBold" pitchFamily="2" charset="0"/>
              </a:rPr>
              <a:t>printemps</a:t>
            </a:r>
            <a:endParaRPr lang="en-GB" dirty="0">
              <a:latin typeface="Twinkl SemiBold" pitchFamily="2" charset="0"/>
            </a:endParaRPr>
          </a:p>
        </p:txBody>
      </p:sp>
      <p:pic>
        <p:nvPicPr>
          <p:cNvPr id="19" name="printemp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5318" y="292610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1823840" y="3667134"/>
            <a:ext cx="1843089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083066" y="3685911"/>
            <a:ext cx="1285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l'été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823840" y="4441295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073542" y="4450667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l’automne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55649" y="2081354"/>
            <a:ext cx="4590215" cy="406704"/>
          </a:xfrm>
          <a:prstGeom prst="rect">
            <a:avLst/>
          </a:prstGeom>
          <a:solidFill>
            <a:srgbClr val="FEE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808243" y="2094115"/>
            <a:ext cx="3998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Can you correctly name the season?</a:t>
            </a:r>
          </a:p>
        </p:txBody>
      </p:sp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411288" y="31956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26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2" grpId="0" animBg="1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9949" y="2098777"/>
            <a:ext cx="2944485" cy="386218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852866" y="4437015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Quels sont les noms</a:t>
            </a:r>
            <a:b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600" b="0" dirty="0">
                <a:solidFill>
                  <a:schemeClr val="tx1"/>
                </a:solidFill>
                <a:cs typeface="Arial" panose="020B0604020202020204" pitchFamily="34" charset="0"/>
              </a:rPr>
              <a:t>des saisons ?</a:t>
            </a:r>
            <a:r>
              <a:rPr lang="fr-FR" sz="48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48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24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What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are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Names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 of the </a:t>
            </a:r>
            <a:r>
              <a:rPr lang="fr-FR" sz="24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2400" b="0" dirty="0">
                <a:latin typeface="Twinkl" pitchFamily="2" charset="0"/>
                <a:cs typeface="Arial" panose="020B0604020202020204" pitchFamily="34" charset="0"/>
              </a:rPr>
              <a:t>?)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122177" y="4440029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l’automne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62619" y="4435125"/>
            <a:ext cx="239928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901205" y="4428825"/>
            <a:ext cx="2360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>
                <a:latin typeface="Twinkl" pitchFamily="2" charset="0"/>
              </a:rPr>
              <a:t>autumn</a:t>
            </a:r>
            <a:r>
              <a:rPr lang="fr-FR" dirty="0">
                <a:latin typeface="Twinkl" pitchFamily="2" charset="0"/>
              </a:rPr>
              <a:t> – </a:t>
            </a:r>
            <a:r>
              <a:rPr lang="en-GB" dirty="0" err="1">
                <a:latin typeface="Twinkl SemiBold" pitchFamily="2" charset="0"/>
              </a:rPr>
              <a:t>l’automne</a:t>
            </a:r>
            <a:endParaRPr lang="en-GB" dirty="0">
              <a:latin typeface="Twinkl SemiBold" pitchFamily="2" charset="0"/>
            </a:endParaRPr>
          </a:p>
        </p:txBody>
      </p:sp>
      <p:pic>
        <p:nvPicPr>
          <p:cNvPr id="19" name="l'automn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3676" y="446648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1862619" y="5209035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2217428" y="5222874"/>
            <a:ext cx="1114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l’hiver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843114" y="2892973"/>
            <a:ext cx="1833567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003113" y="2893212"/>
            <a:ext cx="154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le </a:t>
            </a:r>
            <a:r>
              <a:rPr lang="en-GB" dirty="0" err="1">
                <a:latin typeface="Twinkl" pitchFamily="2" charset="0"/>
              </a:rPr>
              <a:t>printemps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823840" y="3664994"/>
            <a:ext cx="1843089" cy="374236"/>
          </a:xfrm>
          <a:prstGeom prst="rect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131701" y="3685911"/>
            <a:ext cx="1285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Twinkl" pitchFamily="2" charset="0"/>
              </a:rPr>
              <a:t>l'été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55649" y="2081354"/>
            <a:ext cx="4590215" cy="406704"/>
          </a:xfrm>
          <a:prstGeom prst="rect">
            <a:avLst/>
          </a:prstGeom>
          <a:solidFill>
            <a:srgbClr val="FEE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808243" y="2094115"/>
            <a:ext cx="3998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Can you correctly name the season?</a:t>
            </a:r>
          </a:p>
        </p:txBody>
      </p:sp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69950" y="2798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50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755649" y="2081354"/>
            <a:ext cx="7669214" cy="406704"/>
          </a:xfrm>
          <a:prstGeom prst="rect">
            <a:avLst/>
          </a:prstGeom>
          <a:solidFill>
            <a:srgbClr val="FEE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777924" y="2813169"/>
            <a:ext cx="113102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3399FF"/>
                </a:solidFill>
                <a:latin typeface="Twinkl SemiBold" pitchFamily="2" charset="0"/>
              </a:rPr>
              <a:t>janvier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fr-FR" dirty="0">
                <a:solidFill>
                  <a:srgbClr val="3399FF"/>
                </a:solidFill>
                <a:latin typeface="Twinkl SemiBold" pitchFamily="2" charset="0"/>
              </a:rPr>
              <a:t>février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en-GB" dirty="0">
                <a:solidFill>
                  <a:srgbClr val="3399FF"/>
                </a:solidFill>
                <a:latin typeface="Twinkl SemiBold" pitchFamily="2" charset="0"/>
              </a:rPr>
              <a:t>mars</a:t>
            </a: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en-GB" dirty="0" err="1">
                <a:solidFill>
                  <a:srgbClr val="3399FF"/>
                </a:solidFill>
                <a:latin typeface="Twinkl SemiBold" pitchFamily="2" charset="0"/>
              </a:rPr>
              <a:t>avril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en-GB" dirty="0" err="1">
                <a:solidFill>
                  <a:srgbClr val="3399FF"/>
                </a:solidFill>
                <a:latin typeface="Twinkl SemiBold" pitchFamily="2" charset="0"/>
              </a:rPr>
              <a:t>mai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en-GB" dirty="0" err="1">
                <a:solidFill>
                  <a:srgbClr val="3399FF"/>
                </a:solidFill>
                <a:latin typeface="Twinkl SemiBold" pitchFamily="2" charset="0"/>
              </a:rPr>
              <a:t>juin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9" name="TextBox 18"/>
          <p:cNvSpPr txBox="1"/>
          <p:nvPr/>
        </p:nvSpPr>
        <p:spPr>
          <a:xfrm>
            <a:off x="2230264" y="2105024"/>
            <a:ext cx="4661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" pitchFamily="2" charset="0"/>
              </a:rPr>
              <a:t>Do you know the names of the months?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69105" y="2801071"/>
            <a:ext cx="113102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January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February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March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April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May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June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53023" y="2813171"/>
            <a:ext cx="127326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" pitchFamily="2" charset="0"/>
              </a:rPr>
              <a:t>July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August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September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October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November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57787" y="2813170"/>
            <a:ext cx="12539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3399FF"/>
                </a:solidFill>
                <a:latin typeface="Twinkl SemiBold" pitchFamily="2" charset="0"/>
              </a:rPr>
              <a:t>juillet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fr-FR" dirty="0">
                <a:solidFill>
                  <a:srgbClr val="3399FF"/>
                </a:solidFill>
                <a:latin typeface="Twinkl SemiBold" pitchFamily="2" charset="0"/>
              </a:rPr>
              <a:t>août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en-GB" dirty="0" err="1">
                <a:solidFill>
                  <a:srgbClr val="3399FF"/>
                </a:solidFill>
                <a:latin typeface="Twinkl SemiBold" pitchFamily="2" charset="0"/>
              </a:rPr>
              <a:t>septembre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en-GB" dirty="0" err="1">
                <a:solidFill>
                  <a:srgbClr val="3399FF"/>
                </a:solidFill>
                <a:latin typeface="Twinkl SemiBold" pitchFamily="2" charset="0"/>
              </a:rPr>
              <a:t>octobre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en-GB" dirty="0" err="1">
                <a:solidFill>
                  <a:srgbClr val="3399FF"/>
                </a:solidFill>
                <a:latin typeface="Twinkl SemiBold" pitchFamily="2" charset="0"/>
              </a:rPr>
              <a:t>novembre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  <a:p>
            <a:r>
              <a:rPr lang="fr-FR" dirty="0">
                <a:solidFill>
                  <a:srgbClr val="3399FF"/>
                </a:solidFill>
                <a:latin typeface="Twinkl SemiBold" pitchFamily="2" charset="0"/>
              </a:rPr>
              <a:t>décembre</a:t>
            </a:r>
            <a:endParaRPr lang="en-GB" dirty="0">
              <a:solidFill>
                <a:srgbClr val="3399FF"/>
              </a:solidFill>
              <a:latin typeface="Twinkl SemiBold" pitchFamily="2" charset="0"/>
            </a:endParaRPr>
          </a:p>
        </p:txBody>
      </p:sp>
      <p:pic>
        <p:nvPicPr>
          <p:cNvPr id="16" name="Whole Class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janvier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929" y="289493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fevrier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929" y="344381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mars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929" y="399269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avril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929" y="454157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mai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929" y="5090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juin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929" y="563933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juillet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800" y="289493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aout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800" y="344381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septembre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800" y="399269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octobre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800" y="454157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novembre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800" y="5090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decembre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800" y="563933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03722" y="-1505676"/>
            <a:ext cx="609600" cy="609600"/>
          </a:xfrm>
          <a:prstGeom prst="rect">
            <a:avLst/>
          </a:prstGeom>
        </p:spPr>
      </p:pic>
      <p:pic>
        <p:nvPicPr>
          <p:cNvPr id="36" name="Picture 35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03722" y="-774928"/>
            <a:ext cx="609600" cy="609600"/>
          </a:xfrm>
          <a:prstGeom prst="rect">
            <a:avLst/>
          </a:prstGeom>
        </p:spPr>
      </p:pic>
      <p:pic>
        <p:nvPicPr>
          <p:cNvPr id="37" name="Picture 36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03722" y="-68040"/>
            <a:ext cx="609600" cy="609600"/>
          </a:xfrm>
          <a:prstGeom prst="rect">
            <a:avLst/>
          </a:prstGeom>
        </p:spPr>
      </p:pic>
      <p:pic>
        <p:nvPicPr>
          <p:cNvPr id="38" name="Picture 37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491027" y="602799"/>
            <a:ext cx="609600" cy="609600"/>
          </a:xfrm>
          <a:prstGeom prst="rect">
            <a:avLst/>
          </a:prstGeom>
        </p:spPr>
      </p:pic>
      <p:pic>
        <p:nvPicPr>
          <p:cNvPr id="39" name="Picture 38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03722" y="1376037"/>
            <a:ext cx="609600" cy="609600"/>
          </a:xfrm>
          <a:prstGeom prst="rect">
            <a:avLst/>
          </a:prstGeom>
        </p:spPr>
      </p:pic>
      <p:pic>
        <p:nvPicPr>
          <p:cNvPr id="40" name="Picture 39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03722" y="2102838"/>
            <a:ext cx="609600" cy="609600"/>
          </a:xfrm>
          <a:prstGeom prst="rect">
            <a:avLst/>
          </a:prstGeom>
        </p:spPr>
      </p:pic>
      <p:pic>
        <p:nvPicPr>
          <p:cNvPr id="41" name="Picture 40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03722" y="2768602"/>
            <a:ext cx="609600" cy="609600"/>
          </a:xfrm>
          <a:prstGeom prst="rect">
            <a:avLst/>
          </a:prstGeom>
        </p:spPr>
      </p:pic>
      <p:pic>
        <p:nvPicPr>
          <p:cNvPr id="42" name="Picture 41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28720" y="3505398"/>
            <a:ext cx="609600" cy="609600"/>
          </a:xfrm>
          <a:prstGeom prst="rect">
            <a:avLst/>
          </a:prstGeom>
        </p:spPr>
      </p:pic>
      <p:pic>
        <p:nvPicPr>
          <p:cNvPr id="43" name="Picture 42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53718" y="4273525"/>
            <a:ext cx="609600" cy="609600"/>
          </a:xfrm>
          <a:prstGeom prst="rect">
            <a:avLst/>
          </a:prstGeom>
        </p:spPr>
      </p:pic>
      <p:pic>
        <p:nvPicPr>
          <p:cNvPr id="44" name="Picture 43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53718" y="5004273"/>
            <a:ext cx="609600" cy="609600"/>
          </a:xfrm>
          <a:prstGeom prst="rect">
            <a:avLst/>
          </a:prstGeom>
        </p:spPr>
      </p:pic>
      <p:pic>
        <p:nvPicPr>
          <p:cNvPr id="45" name="Picture 44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28720" y="5698449"/>
            <a:ext cx="609600" cy="609600"/>
          </a:xfrm>
          <a:prstGeom prst="rect">
            <a:avLst/>
          </a:prstGeom>
        </p:spPr>
      </p:pic>
      <p:pic>
        <p:nvPicPr>
          <p:cNvPr id="46" name="Picture 45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9553718" y="63831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84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89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4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606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606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1606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51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1652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1239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9" dur="1927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9" dur="2157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2" dur="2157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2" dur="2386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7" dur="1789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2" dur="174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7" dur="1606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2" dur="1606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7" dur="1606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2" dur="151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1652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1239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7" dur="1927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2157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7" dur="2157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2" dur="2386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 vol="80000">
                <p:cTn id="1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>
                <p:cTn id="1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audio>
              <p:cMediaNode vol="80000">
                <p:cTn id="1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audio>
              <p:cMediaNode vol="80000">
                <p:cTn id="1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1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0" name="TextBox 9"/>
          <p:cNvSpPr txBox="1"/>
          <p:nvPr/>
        </p:nvSpPr>
        <p:spPr>
          <a:xfrm>
            <a:off x="4869684" y="2417751"/>
            <a:ext cx="29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Mars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au</a:t>
            </a:r>
            <a:r>
              <a:rPr lang="en-GB" sz="2000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printemps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928" y="2227275"/>
            <a:ext cx="2936119" cy="38655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9348" y="1827165"/>
            <a:ext cx="18370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3399FF"/>
                </a:solidFill>
                <a:latin typeface="Twinkl SemiBold" pitchFamily="2" charset="0"/>
              </a:rPr>
              <a:t>le </a:t>
            </a:r>
            <a:r>
              <a:rPr lang="en-GB" sz="2000" dirty="0" err="1">
                <a:solidFill>
                  <a:srgbClr val="3399FF"/>
                </a:solidFill>
                <a:latin typeface="Twinkl SemiBold" pitchFamily="2" charset="0"/>
              </a:rPr>
              <a:t>printemps</a:t>
            </a:r>
            <a:endParaRPr lang="en-GB" sz="2000" dirty="0">
              <a:solidFill>
                <a:srgbClr val="3399FF"/>
              </a:solidFill>
              <a:latin typeface="Twinkl SemiBold" pitchFamily="2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3406694" y="2139940"/>
            <a:ext cx="1023255" cy="1023255"/>
          </a:xfrm>
          <a:prstGeom prst="ellipse">
            <a:avLst/>
          </a:prstGeom>
          <a:solidFill>
            <a:srgbClr val="AE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406694" y="3316105"/>
            <a:ext cx="1023255" cy="1023255"/>
          </a:xfrm>
          <a:prstGeom prst="ellipse">
            <a:avLst/>
          </a:prstGeom>
          <a:solidFill>
            <a:srgbClr val="AE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406694" y="4492269"/>
            <a:ext cx="1023255" cy="1023255"/>
          </a:xfrm>
          <a:prstGeom prst="ellipse">
            <a:avLst/>
          </a:prstGeom>
          <a:solidFill>
            <a:srgbClr val="AE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503598" y="2451512"/>
            <a:ext cx="829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 SemiBold" pitchFamily="2" charset="0"/>
              </a:rPr>
              <a:t>mars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03598" y="3627677"/>
            <a:ext cx="829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 SemiBold" pitchFamily="2" charset="0"/>
              </a:rPr>
              <a:t>avril</a:t>
            </a:r>
            <a:endParaRPr lang="en-GB" sz="2000" dirty="0">
              <a:latin typeface="Twinkl SemiBold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03598" y="4803841"/>
            <a:ext cx="829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 SemiBold" pitchFamily="2" charset="0"/>
              </a:rPr>
              <a:t>mai</a:t>
            </a:r>
            <a:endParaRPr lang="en-GB" sz="2000" dirty="0">
              <a:latin typeface="Twinkl SemiBold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69684" y="3639252"/>
            <a:ext cx="29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Avril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au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printemps</a:t>
            </a:r>
            <a:r>
              <a:rPr lang="en-GB" sz="2000" dirty="0">
                <a:latin typeface="Twinkl" pitchFamily="2" charset="0"/>
              </a:rPr>
              <a:t>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69684" y="4853779"/>
            <a:ext cx="29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Mai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au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printemps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18440" y="5708169"/>
            <a:ext cx="4441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Mars</a:t>
            </a:r>
            <a:r>
              <a:rPr lang="en-GB" sz="2000" dirty="0">
                <a:latin typeface="Twinkl" pitchFamily="2" charset="0"/>
              </a:rPr>
              <a:t>,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avril</a:t>
            </a:r>
            <a:r>
              <a:rPr lang="en-GB" sz="2000" dirty="0">
                <a:latin typeface="Twinkl" pitchFamily="2" charset="0"/>
              </a:rPr>
              <a:t> et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mai</a:t>
            </a:r>
            <a:r>
              <a:rPr lang="en-GB" sz="2000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sont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au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printemps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22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3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Mar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2278" y="249558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vril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2278" y="374355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Mai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2278" y="497995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au printemp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0049" y="5835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62255" y="626201"/>
            <a:ext cx="609600" cy="609600"/>
          </a:xfrm>
          <a:prstGeom prst="rect">
            <a:avLst/>
          </a:prstGeom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62255" y="1380785"/>
            <a:ext cx="609600" cy="609600"/>
          </a:xfrm>
          <a:prstGeom prst="rect">
            <a:avLst/>
          </a:prstGeom>
        </p:spPr>
      </p:pic>
      <p:pic>
        <p:nvPicPr>
          <p:cNvPr id="21" name="Picture 20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62255" y="2135369"/>
            <a:ext cx="609600" cy="609600"/>
          </a:xfrm>
          <a:prstGeom prst="rect">
            <a:avLst/>
          </a:prstGeom>
        </p:spPr>
      </p:pic>
      <p:pic>
        <p:nvPicPr>
          <p:cNvPr id="28" name="Picture 27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62255" y="28899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94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79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937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35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4773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79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35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937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4773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10" grpId="0"/>
      <p:bldP spid="9" grpId="0"/>
      <p:bldP spid="15" grpId="0"/>
      <p:bldP spid="16" grpId="0"/>
      <p:bldP spid="17" grpId="0"/>
      <p:bldP spid="1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2227275"/>
            <a:ext cx="2913525" cy="386555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6123" y="376122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0" name="TextBox 9"/>
          <p:cNvSpPr txBox="1"/>
          <p:nvPr/>
        </p:nvSpPr>
        <p:spPr>
          <a:xfrm>
            <a:off x="4838811" y="2419317"/>
            <a:ext cx="29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Juin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fr-FR" sz="2000" dirty="0">
                <a:latin typeface="Twinkl" pitchFamily="2" charset="0"/>
              </a:rPr>
              <a:t> </a:t>
            </a:r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été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09348" y="1865265"/>
            <a:ext cx="18370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3399FF"/>
                </a:solidFill>
                <a:latin typeface="Twinkl SemiBold" pitchFamily="2" charset="0"/>
              </a:rPr>
              <a:t>l’été</a:t>
            </a:r>
            <a:endParaRPr lang="en-GB" sz="2000" dirty="0">
              <a:solidFill>
                <a:srgbClr val="3399FF"/>
              </a:solidFill>
              <a:latin typeface="Twinkl SemiBold" pitchFamily="2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3406694" y="2139940"/>
            <a:ext cx="1023255" cy="1023255"/>
          </a:xfrm>
          <a:prstGeom prst="ellipse">
            <a:avLst/>
          </a:prstGeom>
          <a:solidFill>
            <a:srgbClr val="FEE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406694" y="3316105"/>
            <a:ext cx="1023255" cy="1023255"/>
          </a:xfrm>
          <a:prstGeom prst="ellipse">
            <a:avLst/>
          </a:prstGeom>
          <a:solidFill>
            <a:srgbClr val="FEE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406694" y="4492269"/>
            <a:ext cx="1023255" cy="1023255"/>
          </a:xfrm>
          <a:prstGeom prst="ellipse">
            <a:avLst/>
          </a:prstGeom>
          <a:solidFill>
            <a:srgbClr val="FEE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503598" y="2451512"/>
            <a:ext cx="829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 SemiBold" pitchFamily="2" charset="0"/>
              </a:rPr>
              <a:t>juin</a:t>
            </a:r>
            <a:endParaRPr lang="en-GB" sz="2000" dirty="0">
              <a:latin typeface="Twinkl SemiBold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55144" y="3627677"/>
            <a:ext cx="9263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 SemiBold" pitchFamily="2" charset="0"/>
              </a:rPr>
              <a:t>juillet</a:t>
            </a:r>
            <a:endParaRPr lang="en-GB" sz="2000" dirty="0">
              <a:latin typeface="Twinkl SemiBold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03598" y="4803841"/>
            <a:ext cx="829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 SemiBold" pitchFamily="2" charset="0"/>
              </a:rPr>
              <a:t>ao</a:t>
            </a:r>
            <a:r>
              <a:rPr lang="fr-FR" sz="2000" dirty="0">
                <a:latin typeface="Twinkl SemiBold" pitchFamily="2" charset="0"/>
              </a:rPr>
              <a:t>û</a:t>
            </a:r>
            <a:r>
              <a:rPr lang="en-GB" sz="2000" dirty="0">
                <a:latin typeface="Twinkl SemiBold" pitchFamily="2" charset="0"/>
              </a:rPr>
              <a:t>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38811" y="3627677"/>
            <a:ext cx="29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Juillet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été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838811" y="4894242"/>
            <a:ext cx="29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Août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fr-FR" sz="2000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été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66215" y="5735214"/>
            <a:ext cx="455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Juin</a:t>
            </a:r>
            <a:r>
              <a:rPr lang="en-GB" sz="2000" dirty="0">
                <a:latin typeface="Twinkl" pitchFamily="2" charset="0"/>
              </a:rPr>
              <a:t>,</a:t>
            </a:r>
            <a:r>
              <a:rPr lang="en-GB" sz="2000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juillet</a:t>
            </a:r>
            <a:r>
              <a:rPr lang="en-GB" sz="2000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en-GB" sz="2000" dirty="0">
                <a:latin typeface="Twinkl" pitchFamily="2" charset="0"/>
              </a:rPr>
              <a:t>et </a:t>
            </a:r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août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sont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en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été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Juin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2278" y="249715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Juillet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2278" y="37319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aout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2278" y="502041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en et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0049" y="5835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40269" y="1696364"/>
            <a:ext cx="609600" cy="609600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59659" y="2490450"/>
            <a:ext cx="609600" cy="609600"/>
          </a:xfrm>
          <a:prstGeom prst="rect">
            <a:avLst/>
          </a:prstGeom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59659" y="3310841"/>
            <a:ext cx="609600" cy="609600"/>
          </a:xfrm>
          <a:prstGeom prst="rect">
            <a:avLst/>
          </a:prstGeom>
        </p:spPr>
      </p:pic>
      <p:pic>
        <p:nvPicPr>
          <p:cNvPr id="22" name="Picture 2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59659" y="41889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03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3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70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504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3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70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504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0" grpId="0"/>
      <p:bldP spid="9" grpId="0"/>
      <p:bldP spid="15" grpId="0"/>
      <p:bldP spid="16" grpId="0"/>
      <p:bldP spid="17" grpId="0"/>
      <p:bldP spid="18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2227275"/>
            <a:ext cx="2944485" cy="3862186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0" name="TextBox 9"/>
          <p:cNvSpPr txBox="1"/>
          <p:nvPr/>
        </p:nvSpPr>
        <p:spPr>
          <a:xfrm>
            <a:off x="4909816" y="2423637"/>
            <a:ext cx="32286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Septembre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automne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09348" y="1827165"/>
            <a:ext cx="18370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3399FF"/>
                </a:solidFill>
                <a:latin typeface="Twinkl SemiBold" pitchFamily="2" charset="0"/>
              </a:rPr>
              <a:t>l’automne</a:t>
            </a:r>
            <a:endParaRPr lang="en-GB" sz="2000" dirty="0">
              <a:solidFill>
                <a:srgbClr val="3399FF"/>
              </a:solidFill>
              <a:latin typeface="Twinkl SemiBold" pitchFamily="2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3360394" y="2139940"/>
            <a:ext cx="1500972" cy="1023255"/>
          </a:xfrm>
          <a:prstGeom prst="ellipse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360394" y="3316105"/>
            <a:ext cx="1500972" cy="1023255"/>
          </a:xfrm>
          <a:prstGeom prst="ellipse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360394" y="4492269"/>
            <a:ext cx="1500972" cy="1023255"/>
          </a:xfrm>
          <a:prstGeom prst="ellipse">
            <a:avLst/>
          </a:prstGeom>
          <a:solidFill>
            <a:srgbClr val="F0C7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408844" y="2451512"/>
            <a:ext cx="1404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 SemiBold" pitchFamily="2" charset="0"/>
              </a:rPr>
              <a:t>septembre</a:t>
            </a:r>
            <a:endParaRPr lang="en-GB" sz="2000" dirty="0">
              <a:latin typeface="Twinkl SemiBold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67359" y="3627677"/>
            <a:ext cx="12870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 SemiBold" pitchFamily="2" charset="0"/>
              </a:rPr>
              <a:t>octobre</a:t>
            </a:r>
            <a:endParaRPr lang="en-GB" sz="2000" dirty="0">
              <a:latin typeface="Twinkl SemiBold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08844" y="4803841"/>
            <a:ext cx="1404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 SemiBold" pitchFamily="2" charset="0"/>
              </a:rPr>
              <a:t>novembre</a:t>
            </a:r>
            <a:endParaRPr lang="en-GB" sz="2000" dirty="0">
              <a:latin typeface="Twinkl SemiBold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42757" y="3656086"/>
            <a:ext cx="29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Octobre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automne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32965" y="4880287"/>
            <a:ext cx="318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Novembre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automne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93050" y="5448550"/>
            <a:ext cx="3731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Septembre</a:t>
            </a:r>
            <a:r>
              <a:rPr lang="en-GB" sz="2000" dirty="0">
                <a:latin typeface="Twinkl" pitchFamily="2" charset="0"/>
              </a:rPr>
              <a:t>,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octobre</a:t>
            </a:r>
            <a:r>
              <a:rPr lang="en-GB" sz="2000" dirty="0">
                <a:latin typeface="Twinkl" pitchFamily="2" charset="0"/>
              </a:rPr>
              <a:t> et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novembre</a:t>
            </a:r>
            <a:r>
              <a:rPr lang="en-GB" sz="2000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sont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en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automne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24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5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septembr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0732" y="250243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octobr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0732" y="37613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novembr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80732" y="5007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en automn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5573" y="58356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777413" y="1282700"/>
            <a:ext cx="609600" cy="609600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777413" y="2081354"/>
            <a:ext cx="609600" cy="609600"/>
          </a:xfrm>
          <a:prstGeom prst="rect">
            <a:avLst/>
          </a:prstGeom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777413" y="2851622"/>
            <a:ext cx="609600" cy="609600"/>
          </a:xfrm>
          <a:prstGeom prst="rect">
            <a:avLst/>
          </a:prstGeom>
        </p:spPr>
      </p:pic>
      <p:pic>
        <p:nvPicPr>
          <p:cNvPr id="21" name="Picture 20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757110" y="36276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39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89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3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532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8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289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353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532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0" grpId="0"/>
      <p:bldP spid="9" grpId="0"/>
      <p:bldP spid="15" grpId="0"/>
      <p:bldP spid="16" grpId="0"/>
      <p:bldP spid="17" grpId="0"/>
      <p:bldP spid="18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7738" y="2221428"/>
            <a:ext cx="2952397" cy="3868033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0" name="TextBox 9"/>
          <p:cNvSpPr txBox="1"/>
          <p:nvPr/>
        </p:nvSpPr>
        <p:spPr>
          <a:xfrm>
            <a:off x="4849787" y="2451512"/>
            <a:ext cx="32286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Décembre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hiver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09348" y="1827165"/>
            <a:ext cx="18370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3399FF"/>
                </a:solidFill>
                <a:latin typeface="Twinkl SemiBold" pitchFamily="2" charset="0"/>
              </a:rPr>
              <a:t>l’hiver</a:t>
            </a:r>
            <a:endParaRPr lang="en-GB" sz="2000" dirty="0">
              <a:solidFill>
                <a:srgbClr val="3399FF"/>
              </a:solidFill>
              <a:latin typeface="Twinkl SemiBold" pitchFamily="2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3348819" y="2139940"/>
            <a:ext cx="1500972" cy="1023255"/>
          </a:xfrm>
          <a:prstGeom prst="ellipse">
            <a:avLst/>
          </a:prstGeom>
          <a:solidFill>
            <a:srgbClr val="C4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348819" y="3316105"/>
            <a:ext cx="1500972" cy="1023255"/>
          </a:xfrm>
          <a:prstGeom prst="ellipse">
            <a:avLst/>
          </a:prstGeom>
          <a:solidFill>
            <a:srgbClr val="C4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348819" y="4492269"/>
            <a:ext cx="1500972" cy="1023255"/>
          </a:xfrm>
          <a:prstGeom prst="ellipse">
            <a:avLst/>
          </a:prstGeom>
          <a:solidFill>
            <a:srgbClr val="C4D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397269" y="2451512"/>
            <a:ext cx="1404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Twinkl" pitchFamily="2" charset="0"/>
              </a:rPr>
              <a:t>décembre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5784" y="3627677"/>
            <a:ext cx="12870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Twinkl" pitchFamily="2" charset="0"/>
              </a:rPr>
              <a:t>janvier</a:t>
            </a:r>
            <a:endParaRPr lang="en-GB" sz="2000" dirty="0">
              <a:latin typeface="Twinkl SemiBold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97269" y="4803841"/>
            <a:ext cx="1404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Twinkl" pitchFamily="2" charset="0"/>
              </a:rPr>
              <a:t>février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82728" y="3661012"/>
            <a:ext cx="2962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Janvier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hiver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872936" y="4864550"/>
            <a:ext cx="318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F</a:t>
            </a:r>
            <a:r>
              <a:rPr lang="fr-FR" sz="2000" dirty="0" err="1">
                <a:solidFill>
                  <a:srgbClr val="3399FF"/>
                </a:solidFill>
                <a:latin typeface="Twinkl" pitchFamily="2" charset="0"/>
              </a:rPr>
              <a:t>évrier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en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hiver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67235" y="5473153"/>
            <a:ext cx="36971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Décembre</a:t>
            </a:r>
            <a:r>
              <a:rPr lang="fr-FR" sz="2000" dirty="0">
                <a:latin typeface="Twinkl" pitchFamily="2" charset="0"/>
              </a:rPr>
              <a:t>, </a:t>
            </a:r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janvier</a:t>
            </a:r>
            <a:r>
              <a:rPr lang="fr-FR" sz="2000" dirty="0">
                <a:latin typeface="Twinkl" pitchFamily="2" charset="0"/>
              </a:rPr>
              <a:t> et 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f</a:t>
            </a:r>
            <a:r>
              <a:rPr lang="fr-FR" sz="2000" dirty="0" err="1">
                <a:solidFill>
                  <a:srgbClr val="3399FF"/>
                </a:solidFill>
                <a:latin typeface="Twinkl" pitchFamily="2" charset="0"/>
              </a:rPr>
              <a:t>évrier</a:t>
            </a:r>
            <a:r>
              <a:rPr lang="fr-FR" sz="2000" dirty="0">
                <a:solidFill>
                  <a:srgbClr val="0070C0"/>
                </a:solidFill>
                <a:latin typeface="Twinkl" pitchFamily="2" charset="0"/>
              </a:rPr>
              <a:t> </a:t>
            </a:r>
            <a:r>
              <a:rPr lang="fr-FR" sz="2000" dirty="0">
                <a:latin typeface="Twinkl" pitchFamily="2" charset="0"/>
              </a:rPr>
              <a:t>sont en </a:t>
            </a:r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hiver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24" name="Whole Class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5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decembr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911" y="253031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janivi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911" y="376628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fervi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911" y="499436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en hiver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911" y="55880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417162" y="1416964"/>
            <a:ext cx="609600" cy="609600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417162" y="2212713"/>
            <a:ext cx="609600" cy="609600"/>
          </a:xfrm>
          <a:prstGeom prst="rect">
            <a:avLst/>
          </a:prstGeom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417162" y="3022368"/>
            <a:ext cx="609600" cy="609600"/>
          </a:xfrm>
          <a:prstGeom prst="rect">
            <a:avLst/>
          </a:prstGeom>
        </p:spPr>
      </p:pic>
      <p:pic>
        <p:nvPicPr>
          <p:cNvPr id="22" name="Picture 2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417162" y="37270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41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31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53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76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532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31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53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376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532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0" grpId="0"/>
      <p:bldP spid="9" grpId="0"/>
      <p:bldP spid="15" grpId="0"/>
      <p:bldP spid="16" grpId="0"/>
      <p:bldP spid="17" grpId="0"/>
      <p:bldP spid="18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755651" y="4882993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755651" y="4154398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55651" y="3489785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755651" y="2775643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55650" y="5553980"/>
            <a:ext cx="7669213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C4DC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2164466"/>
            <a:ext cx="4429808" cy="505976"/>
          </a:xfrm>
          <a:prstGeom prst="rect">
            <a:avLst/>
          </a:prstGeom>
          <a:solidFill>
            <a:srgbClr val="7CCCBF"/>
          </a:solidFill>
          <a:ln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9697" y="2161338"/>
            <a:ext cx="3125166" cy="328886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9" name="TextBox 18"/>
          <p:cNvSpPr txBox="1"/>
          <p:nvPr/>
        </p:nvSpPr>
        <p:spPr>
          <a:xfrm>
            <a:off x="1077954" y="2223777"/>
            <a:ext cx="3457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  <a:cs typeface="Arial" panose="020B0604020202020204" pitchFamily="34" charset="0"/>
              </a:rPr>
              <a:t>En quelle saison est janvier ?</a:t>
            </a:r>
            <a:endParaRPr lang="en-GB" sz="2000" dirty="0"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77953" y="2834320"/>
            <a:ext cx="2010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au printemps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7953" y="4258680"/>
            <a:ext cx="1754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automne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77953" y="3584866"/>
            <a:ext cx="1673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été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77953" y="4964892"/>
            <a:ext cx="1499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hiver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97137" y="5621528"/>
            <a:ext cx="2728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Janvier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en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 hiver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34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1238498" cy="864000"/>
          </a:xfrm>
          <a:prstGeom prst="rect">
            <a:avLst/>
          </a:prstGeom>
        </p:spPr>
      </p:pic>
      <p:pic>
        <p:nvPicPr>
          <p:cNvPr id="35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Janvier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6123" y="570151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anvier est en hiv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57155" y="15400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747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5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5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755651" y="4882993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755651" y="4168851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55651" y="3504238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755651" y="2790096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55650" y="5553980"/>
            <a:ext cx="7669213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AED4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2164466"/>
            <a:ext cx="4429808" cy="505976"/>
          </a:xfrm>
          <a:prstGeom prst="rect">
            <a:avLst/>
          </a:prstGeom>
          <a:solidFill>
            <a:srgbClr val="7CCCBF"/>
          </a:solidFill>
          <a:ln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9" name="TextBox 18"/>
          <p:cNvSpPr txBox="1"/>
          <p:nvPr/>
        </p:nvSpPr>
        <p:spPr>
          <a:xfrm>
            <a:off x="1077954" y="2223777"/>
            <a:ext cx="3457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  <a:cs typeface="Arial" panose="020B0604020202020204" pitchFamily="34" charset="0"/>
              </a:rPr>
              <a:t>En quelle saison est mai ?</a:t>
            </a:r>
            <a:endParaRPr lang="en-GB" sz="2000" dirty="0"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77953" y="2834320"/>
            <a:ext cx="2010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au printemps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7953" y="4258680"/>
            <a:ext cx="1754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automne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77953" y="3584866"/>
            <a:ext cx="1673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été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77953" y="4964892"/>
            <a:ext cx="1499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hiver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64461" y="5621528"/>
            <a:ext cx="38055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Mai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au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printemps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18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Mai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7145" y="573930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0685" y="2171699"/>
            <a:ext cx="3074179" cy="3267075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82650" y="3208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47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9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9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0685" y="2170253"/>
            <a:ext cx="3074178" cy="3278455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755651" y="4882993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755651" y="4168851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55651" y="3504238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755651" y="2790096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55650" y="5553980"/>
            <a:ext cx="7669213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2164466"/>
            <a:ext cx="4429808" cy="505976"/>
          </a:xfrm>
          <a:prstGeom prst="rect">
            <a:avLst/>
          </a:prstGeom>
          <a:solidFill>
            <a:srgbClr val="7CCCBF"/>
          </a:solidFill>
          <a:ln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9" name="TextBox 18"/>
          <p:cNvSpPr txBox="1"/>
          <p:nvPr/>
        </p:nvSpPr>
        <p:spPr>
          <a:xfrm>
            <a:off x="1077953" y="2223777"/>
            <a:ext cx="39223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  <a:cs typeface="Arial" panose="020B0604020202020204" pitchFamily="34" charset="0"/>
              </a:rPr>
              <a:t>En quelle saison est septembre ?</a:t>
            </a:r>
            <a:endParaRPr lang="en-GB" sz="2000" dirty="0"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77953" y="2834320"/>
            <a:ext cx="2010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au printemps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7953" y="4258680"/>
            <a:ext cx="1754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automne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77953" y="3584866"/>
            <a:ext cx="1673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été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77953" y="4964892"/>
            <a:ext cx="1499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hiver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64461" y="5621399"/>
            <a:ext cx="38055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Septembre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en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automne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20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1238498" cy="864000"/>
          </a:xfrm>
          <a:prstGeom prst="rect">
            <a:avLst/>
          </a:prstGeom>
        </p:spPr>
      </p:pic>
      <p:pic>
        <p:nvPicPr>
          <p:cNvPr id="21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automn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1245" y="569286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70656" y="23656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1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22564" y="2165201"/>
            <a:ext cx="3090442" cy="3287164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755651" y="4882993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755651" y="4168851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55651" y="3504238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755651" y="2790096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55650" y="5553980"/>
            <a:ext cx="7669213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FEE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2164466"/>
            <a:ext cx="4429808" cy="505976"/>
          </a:xfrm>
          <a:prstGeom prst="rect">
            <a:avLst/>
          </a:prstGeom>
          <a:solidFill>
            <a:srgbClr val="7CCCBF"/>
          </a:solidFill>
          <a:ln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9" name="TextBox 18"/>
          <p:cNvSpPr txBox="1"/>
          <p:nvPr/>
        </p:nvSpPr>
        <p:spPr>
          <a:xfrm>
            <a:off x="1077953" y="2223777"/>
            <a:ext cx="39223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  <a:cs typeface="Arial" panose="020B0604020202020204" pitchFamily="34" charset="0"/>
              </a:rPr>
              <a:t>En quelle saison est juillet ?</a:t>
            </a:r>
            <a:endParaRPr lang="en-GB" sz="2000" dirty="0"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77953" y="2834320"/>
            <a:ext cx="2010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au printemps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7953" y="4258680"/>
            <a:ext cx="1754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automne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77953" y="3584866"/>
            <a:ext cx="1673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été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77953" y="4964892"/>
            <a:ext cx="1499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hiver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64461" y="5621399"/>
            <a:ext cx="38055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Juillet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latin typeface="Twinkl" pitchFamily="2" charset="0"/>
              </a:rPr>
              <a:t>est</a:t>
            </a:r>
            <a:r>
              <a:rPr lang="en-GB" sz="2000" dirty="0"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en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fr-FR" sz="2000" dirty="0">
                <a:solidFill>
                  <a:srgbClr val="3399FF"/>
                </a:solidFill>
                <a:latin typeface="Twinkl" pitchFamily="2" charset="0"/>
              </a:rPr>
              <a:t>été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20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1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et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3063" y="569286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327150" y="32210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9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7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755651" y="4882993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755651" y="4168851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55651" y="3504238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755651" y="2790096"/>
            <a:ext cx="4429807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55650" y="5553980"/>
            <a:ext cx="7669213" cy="536613"/>
          </a:xfrm>
          <a:prstGeom prst="rect">
            <a:avLst/>
          </a:prstGeom>
          <a:solidFill>
            <a:schemeClr val="bg1"/>
          </a:solidFill>
          <a:ln w="57150">
            <a:solidFill>
              <a:srgbClr val="AED4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2164466"/>
            <a:ext cx="4429808" cy="505976"/>
          </a:xfrm>
          <a:prstGeom prst="rect">
            <a:avLst/>
          </a:prstGeom>
          <a:solidFill>
            <a:srgbClr val="7CCCBF"/>
          </a:solidFill>
          <a:ln>
            <a:solidFill>
              <a:srgbClr val="7CCC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b="0" dirty="0">
                <a:solidFill>
                  <a:schemeClr val="tx1"/>
                </a:solidFill>
              </a:rPr>
              <a:t>Les mois et les saisons</a:t>
            </a:r>
            <a: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fr-FR" sz="5400" b="0" dirty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fr-FR" sz="3100" b="0" dirty="0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(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Months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 and </a:t>
            </a:r>
            <a:r>
              <a:rPr lang="fr-FR" sz="3100" b="0" dirty="0" err="1">
                <a:latin typeface="Twinkl" pitchFamily="2" charset="0"/>
                <a:cs typeface="Arial" panose="020B0604020202020204" pitchFamily="34" charset="0"/>
              </a:rPr>
              <a:t>Seasons</a:t>
            </a:r>
            <a:r>
              <a:rPr lang="fr-FR" sz="3100" b="0" dirty="0">
                <a:latin typeface="Twinkl" pitchFamily="2" charset="0"/>
                <a:cs typeface="Arial" panose="020B0604020202020204" pitchFamily="34" charset="0"/>
              </a:rPr>
              <a:t>)</a:t>
            </a:r>
            <a:endParaRPr lang="en-GB" sz="3100" dirty="0"/>
          </a:p>
        </p:txBody>
      </p:sp>
      <p:sp>
        <p:nvSpPr>
          <p:cNvPr id="19" name="TextBox 18"/>
          <p:cNvSpPr txBox="1"/>
          <p:nvPr/>
        </p:nvSpPr>
        <p:spPr>
          <a:xfrm>
            <a:off x="835025" y="2223777"/>
            <a:ext cx="4271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  <a:cs typeface="Arial" panose="020B0604020202020204" pitchFamily="34" charset="0"/>
              </a:rPr>
              <a:t>En quelle saison sont avril et mai ?</a:t>
            </a:r>
            <a:endParaRPr lang="en-GB" sz="2000" dirty="0"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77953" y="2834320"/>
            <a:ext cx="2010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au printemps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7953" y="4258680"/>
            <a:ext cx="1754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automne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77953" y="3584866"/>
            <a:ext cx="1673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été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77953" y="4964892"/>
            <a:ext cx="1499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Twinkl" pitchFamily="2" charset="0"/>
              </a:rPr>
              <a:t>en hiver ?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64461" y="5621528"/>
            <a:ext cx="38055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Avril</a:t>
            </a:r>
            <a:r>
              <a:rPr lang="en-GB" sz="2000" dirty="0">
                <a:latin typeface="Twinkl" pitchFamily="2" charset="0"/>
              </a:rPr>
              <a:t> et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mai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sont</a:t>
            </a:r>
            <a:r>
              <a:rPr lang="en-GB" sz="2000" dirty="0">
                <a:solidFill>
                  <a:srgbClr val="3399FF"/>
                </a:solidFill>
                <a:latin typeface="Twinkl" pitchFamily="2" charset="0"/>
              </a:rPr>
              <a:t> au </a:t>
            </a:r>
            <a:r>
              <a:rPr lang="en-GB" sz="2000" dirty="0" err="1">
                <a:solidFill>
                  <a:srgbClr val="3399FF"/>
                </a:solidFill>
                <a:latin typeface="Twinkl" pitchFamily="2" charset="0"/>
              </a:rPr>
              <a:t>printemps</a:t>
            </a:r>
            <a:r>
              <a:rPr lang="en-GB" sz="2000" dirty="0">
                <a:latin typeface="Twinkl" pitchFamily="2" charset="0"/>
              </a:rPr>
              <a:t>.</a:t>
            </a:r>
          </a:p>
        </p:txBody>
      </p:sp>
      <p:pic>
        <p:nvPicPr>
          <p:cNvPr id="18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rintemp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0558" y="569286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0685" y="2171699"/>
            <a:ext cx="3074179" cy="3267075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350963" y="2895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8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4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4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6" grpId="0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1258</TotalTime>
  <Words>419</Words>
  <Application>Microsoft Office PowerPoint</Application>
  <PresentationFormat>On-screen Show (4:3)</PresentationFormat>
  <Paragraphs>155</Paragraphs>
  <Slides>16</Slides>
  <Notes>0</Notes>
  <HiddenSlides>0</HiddenSlides>
  <MMClips>41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Tuffy</vt:lpstr>
      <vt:lpstr>Calibri</vt:lpstr>
      <vt:lpstr>Twinkl</vt:lpstr>
      <vt:lpstr>Twinkl SemiBold</vt:lpstr>
      <vt:lpstr>Sassoon Infant Rg</vt:lpstr>
      <vt:lpstr>Arial</vt:lpstr>
      <vt:lpstr>Office Theme</vt:lpstr>
      <vt:lpstr>PowerPoint Presentation</vt:lpstr>
      <vt:lpstr>Quels sont les noms des saisons ? (What are the Names of the Seasons?)</vt:lpstr>
      <vt:lpstr>Quels sont les noms des saisons ? (What are the Names of the Seasons?)</vt:lpstr>
      <vt:lpstr>Quels sont les noms des saisons ? (What are the Names of the Seasons?)</vt:lpstr>
      <vt:lpstr>Quels sont les noms des saisons ? (What are the Names of the Seasons?)</vt:lpstr>
      <vt:lpstr>Quels sont les noms des saisons ? (What are the Names of the Seasons?)</vt:lpstr>
      <vt:lpstr>Les mois et les saisons (Months and Seasons)</vt:lpstr>
      <vt:lpstr>Les mois et les saisons (Months and Seasons)</vt:lpstr>
      <vt:lpstr>Les mois et les saisons (Months and Seasons)</vt:lpstr>
      <vt:lpstr>Les mois et les saisons (Months and Seasons)</vt:lpstr>
      <vt:lpstr>Les mois et les saisons (Months and Seasons)</vt:lpstr>
      <vt:lpstr>Les mois et les saisons (Months and Seasons)</vt:lpstr>
      <vt:lpstr>Les mois et les saisons (Months and Seasons)</vt:lpstr>
      <vt:lpstr>Les mois et les saisons (Months and Seasons)</vt:lpstr>
      <vt:lpstr>Les mois et les saisons (Months and Seasons)</vt:lpstr>
      <vt:lpstr>Les mois et les saisons (Months and Seasons)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Jenna Leverton</cp:lastModifiedBy>
  <cp:revision>114</cp:revision>
  <dcterms:created xsi:type="dcterms:W3CDTF">2014-10-01T16:09:27Z</dcterms:created>
  <dcterms:modified xsi:type="dcterms:W3CDTF">2021-02-22T21:39:41Z</dcterms:modified>
</cp:coreProperties>
</file>